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Quicksand"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BF4278-C9E1-47CE-A3C6-51E739CCE89F}">
  <a:tblStyle styleId="{CDBF4278-C9E1-47CE-A3C6-51E739CCE8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21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49f985348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49f985348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9aba6a4f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49aba6a4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49aba6a4f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49aba6a4f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49aba6a4f1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49aba6a4f1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49aba6a4f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49aba6a4f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49aba6a4f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49aba6a4f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db16822a6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7db16822a6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49aba6a4f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49aba6a4f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9aba6a4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9aba6a4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dfa9c2e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dfa9c2e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43d24d38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43d24d38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7db16822a6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7db16822a6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cb781d6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cb781d6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9aba6a4f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49aba6a4f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49aba6a4f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49aba6a4f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49aba6a4f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49aba6a4f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9aba6a4f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9aba6a4f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1600"/>
              </a:spcBef>
              <a:spcAft>
                <a:spcPts val="1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13"/>
          <p:cNvSpPr/>
          <p:nvPr/>
        </p:nvSpPr>
        <p:spPr>
          <a:xfrm>
            <a:off x="0" y="101250"/>
            <a:ext cx="9144000" cy="1014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13"/>
          <p:cNvSpPr/>
          <p:nvPr/>
        </p:nvSpPr>
        <p:spPr>
          <a:xfrm>
            <a:off x="0" y="0"/>
            <a:ext cx="9144000" cy="1014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13"/>
          <p:cNvSpPr/>
          <p:nvPr/>
        </p:nvSpPr>
        <p:spPr>
          <a:xfrm rot="10800000">
            <a:off x="0" y="4839900"/>
            <a:ext cx="9144000" cy="1011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3"/>
          <p:cNvSpPr/>
          <p:nvPr/>
        </p:nvSpPr>
        <p:spPr>
          <a:xfrm rot="10800000">
            <a:off x="0" y="4941150"/>
            <a:ext cx="9144000" cy="1011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13"/>
          <p:cNvSpPr/>
          <p:nvPr/>
        </p:nvSpPr>
        <p:spPr>
          <a:xfrm rot="10800000">
            <a:off x="0" y="5042400"/>
            <a:ext cx="9144000" cy="1011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2800"/>
              <a:buNone/>
              <a:defRPr sz="4000" b="1"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www.royalgreenwich.gov.uk/info/200286/apply_for_a_school_place/1937/apply_for_a_secondary_school_pla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jameswolfe.greenwich.sch.uk/" TargetMode="External"/><Relationship Id="rId4" Type="http://schemas.openxmlformats.org/officeDocument/2006/relationships/hyperlink" Target="mailto:admin@jameswolfe.greenwich.sch.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admin@jameswolfe.greenwich.sch.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forms.gle/G8AgQJNSvRmHnDGx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68"/>
        <p:cNvGrpSpPr/>
        <p:nvPr/>
      </p:nvGrpSpPr>
      <p:grpSpPr>
        <a:xfrm>
          <a:off x="0" y="0"/>
          <a:ext cx="0" cy="0"/>
          <a:chOff x="0" y="0"/>
          <a:chExt cx="0" cy="0"/>
        </a:xfrm>
      </p:grpSpPr>
      <p:sp>
        <p:nvSpPr>
          <p:cNvPr id="69" name="Google Shape;69;p1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73" name="Google Shape;73;p15"/>
          <p:cNvSpPr txBox="1"/>
          <p:nvPr/>
        </p:nvSpPr>
        <p:spPr>
          <a:xfrm>
            <a:off x="1235975" y="637175"/>
            <a:ext cx="6402600" cy="290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Year 5</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3800" b="1">
                <a:solidFill>
                  <a:srgbClr val="1C4587"/>
                </a:solidFill>
                <a:latin typeface="Quicksand"/>
                <a:ea typeface="Quicksand"/>
                <a:cs typeface="Quicksand"/>
                <a:sym typeface="Quicksand"/>
              </a:rPr>
              <a:t>Welcome to Meet the Teacher</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2500" b="1">
                <a:solidFill>
                  <a:srgbClr val="1C4587"/>
                </a:solidFill>
                <a:latin typeface="Quicksand"/>
                <a:ea typeface="Quicksand"/>
                <a:cs typeface="Quicksand"/>
                <a:sym typeface="Quicksand"/>
              </a:rPr>
              <a:t>September 2023</a:t>
            </a:r>
            <a:endParaRPr sz="2500" b="1">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86"/>
        <p:cNvGrpSpPr/>
        <p:nvPr/>
      </p:nvGrpSpPr>
      <p:grpSpPr>
        <a:xfrm>
          <a:off x="0" y="0"/>
          <a:ext cx="0" cy="0"/>
          <a:chOff x="0" y="0"/>
          <a:chExt cx="0" cy="0"/>
        </a:xfrm>
      </p:grpSpPr>
      <p:sp>
        <p:nvSpPr>
          <p:cNvPr id="187" name="Google Shape;187;p24"/>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24"/>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91" name="Google Shape;191;p24"/>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Homework</a:t>
            </a:r>
            <a:endParaRPr b="1" i="1">
              <a:solidFill>
                <a:srgbClr val="1C4587"/>
              </a:solidFill>
              <a:latin typeface="Quicksand"/>
              <a:ea typeface="Quicksand"/>
              <a:cs typeface="Quicksand"/>
              <a:sym typeface="Quicksand"/>
            </a:endParaRPr>
          </a:p>
        </p:txBody>
      </p:sp>
      <p:sp>
        <p:nvSpPr>
          <p:cNvPr id="192" name="Google Shape;192;p24"/>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93" name="Google Shape;193;p24"/>
          <p:cNvSpPr txBox="1"/>
          <p:nvPr/>
        </p:nvSpPr>
        <p:spPr>
          <a:xfrm>
            <a:off x="345450" y="1013350"/>
            <a:ext cx="79302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Please read with your child for at least 15 minutes, daily and record this in their reading records. Children will have a class reading book and their weekly selection from the school library..</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Please practise times tables with your child. Your child has an account on Times Tables Rockstars.</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Spellings are accessed via the Spelling Shed website.</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Children have a homework book which will have a homework grid with a selection of activities to be completed across the term, one selected activity per week. These can also be found on Google Classroom.</a:t>
            </a:r>
            <a:endParaRPr>
              <a:latin typeface="Quicksand"/>
              <a:ea typeface="Quicksand"/>
              <a:cs typeface="Quicksand"/>
              <a:sym typeface="Quicksand"/>
            </a:endParaRPr>
          </a:p>
        </p:txBody>
      </p:sp>
      <p:sp>
        <p:nvSpPr>
          <p:cNvPr id="194" name="Google Shape;194;p24"/>
          <p:cNvSpPr txBox="1"/>
          <p:nvPr/>
        </p:nvSpPr>
        <p:spPr>
          <a:xfrm>
            <a:off x="774075" y="4020850"/>
            <a:ext cx="25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98"/>
        <p:cNvGrpSpPr/>
        <p:nvPr/>
      </p:nvGrpSpPr>
      <p:grpSpPr>
        <a:xfrm>
          <a:off x="0" y="0"/>
          <a:ext cx="0" cy="0"/>
          <a:chOff x="0" y="0"/>
          <a:chExt cx="0" cy="0"/>
        </a:xfrm>
      </p:grpSpPr>
      <p:sp>
        <p:nvSpPr>
          <p:cNvPr id="199" name="Google Shape;199;p2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25"/>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203" name="Google Shape;203;p25"/>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204" name="Google Shape;204;p25"/>
          <p:cNvSpPr txBox="1"/>
          <p:nvPr/>
        </p:nvSpPr>
        <p:spPr>
          <a:xfrm>
            <a:off x="176575" y="2463150"/>
            <a:ext cx="8729700" cy="14007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Quicksand"/>
                <a:ea typeface="Quicksand"/>
                <a:cs typeface="Quicksand"/>
                <a:sym typeface="Quicksand"/>
              </a:rPr>
              <a:t>Year 6</a:t>
            </a:r>
            <a:endParaRPr b="1">
              <a:latin typeface="Quicksand"/>
              <a:ea typeface="Quicksand"/>
              <a:cs typeface="Quicksand"/>
              <a:sym typeface="Quicksand"/>
            </a:endParaRPr>
          </a:p>
          <a:p>
            <a:pPr marL="0" lvl="0" indent="0" algn="l" rtl="0">
              <a:spcBef>
                <a:spcPts val="0"/>
              </a:spcBef>
              <a:spcAft>
                <a:spcPts val="0"/>
              </a:spcAft>
              <a:buNone/>
            </a:pPr>
            <a:r>
              <a:rPr lang="en" sz="1300">
                <a:solidFill>
                  <a:schemeClr val="dk1"/>
                </a:solidFill>
                <a:latin typeface="Quicksand"/>
                <a:ea typeface="Quicksand"/>
                <a:cs typeface="Quicksand"/>
                <a:sym typeface="Quicksand"/>
              </a:rPr>
              <a:t>In May 2023, Year 6 pupils will sit their statutory end of Key Stage 2 SATs tests. The children will prepare for these through a broad and balanced curriculum. The teachers will support the children to help them feel confident and reduce any anxiety around the tests. The assessments are an indicator of how well the children have attained at the end of Year 6. You do not need to do anything additional at home to prepare them for these tests but we ask that you continue to read with your child and support them with their homework. </a:t>
            </a:r>
            <a:endParaRPr>
              <a:latin typeface="Quicksand"/>
              <a:ea typeface="Quicksand"/>
              <a:cs typeface="Quicksand"/>
              <a:sym typeface="Quicksand"/>
            </a:endParaRPr>
          </a:p>
        </p:txBody>
      </p:sp>
      <p:sp>
        <p:nvSpPr>
          <p:cNvPr id="205" name="Google Shape;205;p25"/>
          <p:cNvSpPr txBox="1"/>
          <p:nvPr/>
        </p:nvSpPr>
        <p:spPr>
          <a:xfrm>
            <a:off x="6302700" y="176850"/>
            <a:ext cx="25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09"/>
        <p:cNvGrpSpPr/>
        <p:nvPr/>
      </p:nvGrpSpPr>
      <p:grpSpPr>
        <a:xfrm>
          <a:off x="0" y="0"/>
          <a:ext cx="0" cy="0"/>
          <a:chOff x="0" y="0"/>
          <a:chExt cx="0" cy="0"/>
        </a:xfrm>
      </p:grpSpPr>
      <p:sp>
        <p:nvSpPr>
          <p:cNvPr id="210" name="Google Shape;210;p2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3" name="Google Shape;213;p26"/>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214" name="Google Shape;214;p26"/>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Secondary transition</a:t>
            </a:r>
            <a:endParaRPr b="1" i="1">
              <a:solidFill>
                <a:srgbClr val="1C4587"/>
              </a:solidFill>
              <a:latin typeface="Quicksand"/>
              <a:ea typeface="Quicksand"/>
              <a:cs typeface="Quicksand"/>
              <a:sym typeface="Quicksand"/>
            </a:endParaRPr>
          </a:p>
        </p:txBody>
      </p:sp>
      <p:sp>
        <p:nvSpPr>
          <p:cNvPr id="215" name="Google Shape;215;p26"/>
          <p:cNvSpPr txBox="1"/>
          <p:nvPr/>
        </p:nvSpPr>
        <p:spPr>
          <a:xfrm>
            <a:off x="6302700" y="176850"/>
            <a:ext cx="25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Delete as appropriate</a:t>
            </a:r>
            <a:endParaRPr/>
          </a:p>
        </p:txBody>
      </p:sp>
      <p:sp>
        <p:nvSpPr>
          <p:cNvPr id="216" name="Google Shape;216;p26"/>
          <p:cNvSpPr txBox="1"/>
          <p:nvPr/>
        </p:nvSpPr>
        <p:spPr>
          <a:xfrm>
            <a:off x="5987950" y="4053375"/>
            <a:ext cx="3047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Apply for a secondary school place | Royal Borough of Greenwich</a:t>
            </a:r>
            <a:r>
              <a:rPr lang="en"/>
              <a:t> </a:t>
            </a:r>
            <a:endParaRPr/>
          </a:p>
        </p:txBody>
      </p:sp>
      <p:pic>
        <p:nvPicPr>
          <p:cNvPr id="217" name="Google Shape;217;p26"/>
          <p:cNvPicPr preferRelativeResize="0"/>
          <p:nvPr/>
        </p:nvPicPr>
        <p:blipFill rotWithShape="1">
          <a:blip r:embed="rId5">
            <a:alphaModFix/>
          </a:blip>
          <a:srcRect l="4138" t="20860" r="32782" b="9209"/>
          <a:stretch/>
        </p:blipFill>
        <p:spPr>
          <a:xfrm>
            <a:off x="204900" y="631373"/>
            <a:ext cx="5171149" cy="3583174"/>
          </a:xfrm>
          <a:prstGeom prst="rect">
            <a:avLst/>
          </a:prstGeom>
          <a:noFill/>
          <a:ln>
            <a:noFill/>
          </a:ln>
        </p:spPr>
      </p:pic>
      <p:sp>
        <p:nvSpPr>
          <p:cNvPr id="218" name="Google Shape;218;p26"/>
          <p:cNvSpPr/>
          <p:nvPr/>
        </p:nvSpPr>
        <p:spPr>
          <a:xfrm>
            <a:off x="3374750" y="1947150"/>
            <a:ext cx="1170000" cy="284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22"/>
        <p:cNvGrpSpPr/>
        <p:nvPr/>
      </p:nvGrpSpPr>
      <p:grpSpPr>
        <a:xfrm>
          <a:off x="0" y="0"/>
          <a:ext cx="0" cy="0"/>
          <a:chOff x="0" y="0"/>
          <a:chExt cx="0" cy="0"/>
        </a:xfrm>
      </p:grpSpPr>
      <p:sp>
        <p:nvSpPr>
          <p:cNvPr id="223" name="Google Shape;223;p2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27"/>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27" name="Google Shape;227;p27"/>
          <p:cNvSpPr txBox="1"/>
          <p:nvPr/>
        </p:nvSpPr>
        <p:spPr>
          <a:xfrm>
            <a:off x="1228300" y="153550"/>
            <a:ext cx="6402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Special educational needs and or disabilities (SEND)</a:t>
            </a:r>
            <a:endParaRPr b="1" i="1">
              <a:solidFill>
                <a:srgbClr val="1C4587"/>
              </a:solidFill>
              <a:latin typeface="Quicksand"/>
              <a:ea typeface="Quicksand"/>
              <a:cs typeface="Quicksand"/>
              <a:sym typeface="Quicksand"/>
            </a:endParaRPr>
          </a:p>
        </p:txBody>
      </p:sp>
      <p:sp>
        <p:nvSpPr>
          <p:cNvPr id="228" name="Google Shape;228;p27"/>
          <p:cNvSpPr txBox="1"/>
          <p:nvPr/>
        </p:nvSpPr>
        <p:spPr>
          <a:xfrm>
            <a:off x="268700" y="1220625"/>
            <a:ext cx="61767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The SEND coordinator (SENDCo) at James Wolfe Primary School and centre for Deaf children is Carol Minkoulou.</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have any SEND related concerns, please remember that your class teacher is the first point of contact, as they are the people in class with your children each day.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Your class teacher will then share these concerns with Ms </a:t>
            </a:r>
            <a:r>
              <a:rPr lang="en">
                <a:solidFill>
                  <a:schemeClr val="dk1"/>
                </a:solidFill>
                <a:latin typeface="Quicksand"/>
                <a:ea typeface="Quicksand"/>
                <a:cs typeface="Quicksand"/>
                <a:sym typeface="Quicksand"/>
              </a:rPr>
              <a:t>Minkoulou</a:t>
            </a:r>
            <a:r>
              <a:rPr lang="en">
                <a:latin typeface="Quicksand"/>
                <a:ea typeface="Quicksand"/>
                <a:cs typeface="Quicksand"/>
                <a:sym typeface="Quicksand"/>
              </a:rPr>
              <a:t> so appropriate support can be put in place if needed.</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pic>
        <p:nvPicPr>
          <p:cNvPr id="229" name="Google Shape;229;p27"/>
          <p:cNvPicPr preferRelativeResize="0"/>
          <p:nvPr/>
        </p:nvPicPr>
        <p:blipFill>
          <a:blip r:embed="rId4">
            <a:alphaModFix/>
          </a:blip>
          <a:stretch>
            <a:fillRect/>
          </a:stretch>
        </p:blipFill>
        <p:spPr>
          <a:xfrm>
            <a:off x="6918625" y="1169350"/>
            <a:ext cx="1425250" cy="2147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33"/>
        <p:cNvGrpSpPr/>
        <p:nvPr/>
      </p:nvGrpSpPr>
      <p:grpSpPr>
        <a:xfrm>
          <a:off x="0" y="0"/>
          <a:ext cx="0" cy="0"/>
          <a:chOff x="0" y="0"/>
          <a:chExt cx="0" cy="0"/>
        </a:xfrm>
      </p:grpSpPr>
      <p:sp>
        <p:nvSpPr>
          <p:cNvPr id="234" name="Google Shape;234;p2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2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38" name="Google Shape;238;p28"/>
          <p:cNvSpPr txBox="1"/>
          <p:nvPr/>
        </p:nvSpPr>
        <p:spPr>
          <a:xfrm>
            <a:off x="230300" y="16122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239" name="Google Shape;239;p28"/>
          <p:cNvSpPr txBox="1"/>
          <p:nvPr/>
        </p:nvSpPr>
        <p:spPr>
          <a:xfrm>
            <a:off x="191925" y="944225"/>
            <a:ext cx="80913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Class teacher is your first point of contact</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Email </a:t>
            </a:r>
            <a:r>
              <a:rPr lang="en" u="sng">
                <a:solidFill>
                  <a:schemeClr val="hlink"/>
                </a:solidFill>
                <a:latin typeface="Quicksand"/>
                <a:ea typeface="Quicksand"/>
                <a:cs typeface="Quicksand"/>
                <a:sym typeface="Quicksand"/>
                <a:hlinkClick r:id="rId4"/>
              </a:rPr>
              <a:t>admin@jameswolfe.greenwich.sch.uk</a:t>
            </a:r>
            <a:r>
              <a:rPr lang="en">
                <a:latin typeface="Quicksand"/>
                <a:ea typeface="Quicksand"/>
                <a:cs typeface="Quicksand"/>
                <a:sym typeface="Quicksand"/>
              </a:rPr>
              <a:t>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Weekly Wolfe</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School website - </a:t>
            </a:r>
            <a:r>
              <a:rPr lang="en" u="sng">
                <a:solidFill>
                  <a:schemeClr val="hlink"/>
                </a:solidFill>
                <a:latin typeface="Quicksand"/>
                <a:ea typeface="Quicksand"/>
                <a:cs typeface="Quicksand"/>
                <a:sym typeface="Quicksand"/>
                <a:hlinkClick r:id="rId5"/>
              </a:rPr>
              <a:t>https://www.jameswolfe.greenwich.sch.uk/</a:t>
            </a:r>
            <a:r>
              <a:rPr lang="en">
                <a:latin typeface="Quicksand"/>
                <a:ea typeface="Quicksand"/>
                <a:cs typeface="Quicksand"/>
                <a:sym typeface="Quicksand"/>
              </a:rPr>
              <a:t> </a:t>
            </a:r>
            <a:endParaRPr>
              <a:latin typeface="Quicksand"/>
              <a:ea typeface="Quicksand"/>
              <a:cs typeface="Quicksand"/>
              <a:sym typeface="Quicksand"/>
            </a:endParaRPr>
          </a:p>
        </p:txBody>
      </p:sp>
      <p:sp>
        <p:nvSpPr>
          <p:cNvPr id="240" name="Google Shape;240;p28"/>
          <p:cNvSpPr txBox="1"/>
          <p:nvPr/>
        </p:nvSpPr>
        <p:spPr>
          <a:xfrm>
            <a:off x="353375" y="206397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Trips</a:t>
            </a:r>
            <a:endParaRPr b="1" i="1">
              <a:solidFill>
                <a:srgbClr val="1C4587"/>
              </a:solidFill>
              <a:latin typeface="Quicksand"/>
              <a:ea typeface="Quicksand"/>
              <a:cs typeface="Quicksand"/>
              <a:sym typeface="Quicksand"/>
            </a:endParaRPr>
          </a:p>
        </p:txBody>
      </p:sp>
      <p:sp>
        <p:nvSpPr>
          <p:cNvPr id="241" name="Google Shape;241;p28"/>
          <p:cNvSpPr txBox="1"/>
          <p:nvPr/>
        </p:nvSpPr>
        <p:spPr>
          <a:xfrm>
            <a:off x="353375" y="2625938"/>
            <a:ext cx="8091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To avoid unnecessary workload for parents, you will be informed about the school trips the children are taken on during the day (and we are asking for lots of volunteers!). We ask that you complete one form which will be sent tomorrow giving permission for your child to go on a trip. You will not need to give permission for each trip. </a:t>
            </a: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You can however speak to the class teacher for more information about individual trips should you have any queries. </a:t>
            </a:r>
            <a:endParaRPr>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45"/>
        <p:cNvGrpSpPr/>
        <p:nvPr/>
      </p:nvGrpSpPr>
      <p:grpSpPr>
        <a:xfrm>
          <a:off x="0" y="0"/>
          <a:ext cx="0" cy="0"/>
          <a:chOff x="0" y="0"/>
          <a:chExt cx="0" cy="0"/>
        </a:xfrm>
      </p:grpSpPr>
      <p:sp>
        <p:nvSpPr>
          <p:cNvPr id="246" name="Google Shape;246;p2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29"/>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50" name="Google Shape;250;p29"/>
          <p:cNvSpPr txBox="1"/>
          <p:nvPr/>
        </p:nvSpPr>
        <p:spPr>
          <a:xfrm>
            <a:off x="191925" y="944225"/>
            <a:ext cx="809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51" name="Google Shape;251;p29"/>
          <p:cNvSpPr txBox="1"/>
          <p:nvPr/>
        </p:nvSpPr>
        <p:spPr>
          <a:xfrm>
            <a:off x="59450" y="14807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Diary Dates:</a:t>
            </a:r>
            <a:endParaRPr b="1" i="1">
              <a:solidFill>
                <a:srgbClr val="1C4587"/>
              </a:solidFill>
              <a:latin typeface="Quicksand"/>
              <a:ea typeface="Quicksand"/>
              <a:cs typeface="Quicksand"/>
              <a:sym typeface="Quicksand"/>
            </a:endParaRPr>
          </a:p>
        </p:txBody>
      </p:sp>
      <p:sp>
        <p:nvSpPr>
          <p:cNvPr id="252" name="Google Shape;252;p29"/>
          <p:cNvSpPr txBox="1"/>
          <p:nvPr/>
        </p:nvSpPr>
        <p:spPr>
          <a:xfrm>
            <a:off x="113900" y="748376"/>
            <a:ext cx="80913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222222"/>
                </a:solidFill>
                <a:highlight>
                  <a:srgbClr val="FFFFFF"/>
                </a:highlight>
              </a:rPr>
              <a:t>London Eye:</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Monday 25th September 23 -  Y5E</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Monday 2nd October 23 - Y5N and Y5M</a:t>
            </a:r>
            <a:endParaRPr sz="1100">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Monday 9th October 23 - Y5J</a:t>
            </a:r>
            <a:endParaRPr sz="1100">
              <a:solidFill>
                <a:srgbClr val="222222"/>
              </a:solidFill>
              <a:highlight>
                <a:srgbClr val="FFFFFF"/>
              </a:highlight>
            </a:endParaRPr>
          </a:p>
          <a:p>
            <a:pPr marL="0" lvl="0" indent="0" algn="l" rtl="0">
              <a:spcBef>
                <a:spcPts val="0"/>
              </a:spcBef>
              <a:spcAft>
                <a:spcPts val="0"/>
              </a:spcAft>
              <a:buNone/>
            </a:pPr>
            <a:endParaRPr sz="1100">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Planetarium:</a:t>
            </a:r>
            <a:endParaRPr sz="1100">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Thursday 9th November - Y5N 10:00 -12:00</a:t>
            </a:r>
            <a:endParaRPr sz="1100">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Monday 13th November - Y5E 10:00 - 12:00</a:t>
            </a:r>
            <a:endParaRPr sz="1100">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Monday 13th November - Y5J  13:15 - 15:00</a:t>
            </a:r>
            <a:endParaRPr sz="1100">
              <a:solidFill>
                <a:srgbClr val="222222"/>
              </a:solidFill>
              <a:highlight>
                <a:srgbClr val="FFFFFF"/>
              </a:highlight>
            </a:endParaRPr>
          </a:p>
          <a:p>
            <a:pPr marL="0" lvl="0" indent="0" algn="l" rtl="0">
              <a:spcBef>
                <a:spcPts val="0"/>
              </a:spcBef>
              <a:spcAft>
                <a:spcPts val="0"/>
              </a:spcAft>
              <a:buNone/>
            </a:pPr>
            <a:r>
              <a:rPr lang="en" sz="1100">
                <a:solidFill>
                  <a:srgbClr val="222222"/>
                </a:solidFill>
                <a:highlight>
                  <a:srgbClr val="FFFFFF"/>
                </a:highlight>
              </a:rPr>
              <a:t>Tuesday 14th November - Y5M 10:00 - 12:00</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Year 5 Swimming:</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Week from 25/9/23 at 11 am 5 Jupiter</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30/10/23 at 11am 5 Earth</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13/11/23 at 10 am 5 Neptune</a:t>
            </a:r>
            <a:endParaRPr sz="11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100">
                <a:solidFill>
                  <a:srgbClr val="222222"/>
                </a:solidFill>
                <a:highlight>
                  <a:srgbClr val="FFFFFF"/>
                </a:highlight>
              </a:rPr>
              <a:t>27/11/23 at 11 am 5 Mars</a:t>
            </a:r>
            <a:endParaRPr sz="1100">
              <a:solidFill>
                <a:srgbClr val="222222"/>
              </a:solidFill>
              <a:highlight>
                <a:srgbClr val="FFFFFF"/>
              </a:highlight>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56"/>
        <p:cNvGrpSpPr/>
        <p:nvPr/>
      </p:nvGrpSpPr>
      <p:grpSpPr>
        <a:xfrm>
          <a:off x="0" y="0"/>
          <a:ext cx="0" cy="0"/>
          <a:chOff x="0" y="0"/>
          <a:chExt cx="0" cy="0"/>
        </a:xfrm>
      </p:grpSpPr>
      <p:sp>
        <p:nvSpPr>
          <p:cNvPr id="257" name="Google Shape;257;p3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0" name="Google Shape;260;p3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61" name="Google Shape;261;p30"/>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Parent reps</a:t>
            </a:r>
            <a:endParaRPr b="1" i="1">
              <a:solidFill>
                <a:srgbClr val="1C4587"/>
              </a:solidFill>
              <a:latin typeface="Quicksand"/>
              <a:ea typeface="Quicksand"/>
              <a:cs typeface="Quicksand"/>
              <a:sym typeface="Quicksand"/>
            </a:endParaRPr>
          </a:p>
        </p:txBody>
      </p:sp>
      <p:sp>
        <p:nvSpPr>
          <p:cNvPr id="262" name="Google Shape;262;p30"/>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263" name="Google Shape;263;p30"/>
          <p:cNvSpPr txBox="1"/>
          <p:nvPr/>
        </p:nvSpPr>
        <p:spPr>
          <a:xfrm>
            <a:off x="253350" y="890525"/>
            <a:ext cx="83985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A Parent representative represents all the parents within you class and as well as supporting the Friends of James Wolfe.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The role will involve supporting the teaching with fundraising, helping with FOJW and sharing the views and questions of the whole class, making it much easier to answer questions and queries and take on board suggestions.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We are looking for at least 2 parent reps per year group.</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would like to be a parent rep, please </a:t>
            </a:r>
            <a:r>
              <a:rPr lang="en" sz="1200" u="sng">
                <a:solidFill>
                  <a:schemeClr val="hlink"/>
                </a:solidFill>
                <a:latin typeface="Quicksand"/>
                <a:ea typeface="Quicksand"/>
                <a:cs typeface="Quicksand"/>
                <a:sym typeface="Quicksand"/>
                <a:hlinkClick r:id="rId4"/>
              </a:rPr>
              <a:t>admin@jameswolfe.greenwich.sch.uk</a:t>
            </a:r>
            <a:r>
              <a:rPr lang="en" sz="1200">
                <a:solidFill>
                  <a:srgbClr val="1E2757"/>
                </a:solidFill>
                <a:latin typeface="Quicksand"/>
                <a:ea typeface="Quicksand"/>
                <a:cs typeface="Quicksand"/>
                <a:sym typeface="Quicksand"/>
              </a:rPr>
              <a:t> </a:t>
            </a:r>
            <a:endParaRPr sz="1200">
              <a:solidFill>
                <a:srgbClr val="1E2757"/>
              </a:solidFill>
              <a:latin typeface="Quicksand"/>
              <a:ea typeface="Quicksand"/>
              <a:cs typeface="Quicksand"/>
              <a:sym typeface="Quicksand"/>
            </a:endParaRPr>
          </a:p>
          <a:p>
            <a:pPr marL="0" lvl="0" indent="0" algn="l" rtl="0">
              <a:spcBef>
                <a:spcPts val="0"/>
              </a:spcBef>
              <a:spcAft>
                <a:spcPts val="0"/>
              </a:spcAft>
              <a:buNone/>
            </a:pPr>
            <a:endParaRPr sz="1200">
              <a:solidFill>
                <a:srgbClr val="1E2757"/>
              </a:solidFill>
              <a:latin typeface="Quicksand"/>
              <a:ea typeface="Quicksand"/>
              <a:cs typeface="Quicksand"/>
              <a:sym typeface="Quicksand"/>
            </a:endParaRPr>
          </a:p>
          <a:p>
            <a:pPr marL="0" lvl="0" indent="0" algn="l" rtl="0">
              <a:spcBef>
                <a:spcPts val="0"/>
              </a:spcBef>
              <a:spcAft>
                <a:spcPts val="0"/>
              </a:spcAft>
              <a:buNone/>
            </a:pPr>
            <a:r>
              <a:rPr lang="en" sz="1500" b="1" u="sng">
                <a:solidFill>
                  <a:srgbClr val="DA4796"/>
                </a:solidFill>
                <a:latin typeface="Quicksand"/>
                <a:ea typeface="Quicksand"/>
                <a:cs typeface="Quicksand"/>
                <a:sym typeface="Quicksand"/>
              </a:rPr>
              <a:t>We will have our first meeting on Friday 22nd September at 9:15am</a:t>
            </a:r>
            <a:endParaRPr sz="1500" b="1" u="sng">
              <a:solidFill>
                <a:srgbClr val="DA4796"/>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67"/>
        <p:cNvGrpSpPr/>
        <p:nvPr/>
      </p:nvGrpSpPr>
      <p:grpSpPr>
        <a:xfrm>
          <a:off x="0" y="0"/>
          <a:ext cx="0" cy="0"/>
          <a:chOff x="0" y="0"/>
          <a:chExt cx="0" cy="0"/>
        </a:xfrm>
      </p:grpSpPr>
      <p:sp>
        <p:nvSpPr>
          <p:cNvPr id="268" name="Google Shape;268;p3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3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72" name="Google Shape;272;p31"/>
          <p:cNvSpPr txBox="1"/>
          <p:nvPr/>
        </p:nvSpPr>
        <p:spPr>
          <a:xfrm>
            <a:off x="1220625" y="1097800"/>
            <a:ext cx="64026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We are very excited about working with your wonderful children!</a:t>
            </a:r>
            <a:endParaRPr sz="2500" b="1" i="1">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6"/>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82" name="Google Shape;82;p16"/>
          <p:cNvSpPr txBox="1"/>
          <p:nvPr/>
        </p:nvSpPr>
        <p:spPr>
          <a:xfrm>
            <a:off x="1228300" y="153550"/>
            <a:ext cx="6402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Staff in Year 5</a:t>
            </a:r>
            <a:endParaRPr sz="2500" b="1" i="1">
              <a:solidFill>
                <a:srgbClr val="1C4587"/>
              </a:solidFill>
              <a:latin typeface="Quicksand"/>
              <a:ea typeface="Quicksand"/>
              <a:cs typeface="Quicksand"/>
              <a:sym typeface="Quicksand"/>
            </a:endParaRPr>
          </a:p>
        </p:txBody>
      </p:sp>
      <p:graphicFrame>
        <p:nvGraphicFramePr>
          <p:cNvPr id="83" name="Google Shape;83;p16"/>
          <p:cNvGraphicFramePr/>
          <p:nvPr/>
        </p:nvGraphicFramePr>
        <p:xfrm>
          <a:off x="869550" y="1060250"/>
          <a:ext cx="3000000" cy="3000000"/>
        </p:xfrm>
        <a:graphic>
          <a:graphicData uri="http://schemas.openxmlformats.org/drawingml/2006/table">
            <a:tbl>
              <a:tblPr>
                <a:noFill/>
                <a:tableStyleId>{CDBF4278-C9E1-47CE-A3C6-51E739CCE89F}</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1911500">
                <a:tc>
                  <a:txBody>
                    <a:bodyPr/>
                    <a:lstStyle/>
                    <a:p>
                      <a:pPr marL="0" lvl="0" indent="0" algn="l" rtl="0">
                        <a:spcBef>
                          <a:spcPts val="0"/>
                        </a:spcBef>
                        <a:spcAft>
                          <a:spcPts val="0"/>
                        </a:spcAft>
                        <a:buNone/>
                      </a:pPr>
                      <a:r>
                        <a:rPr lang="en" sz="1600" b="1">
                          <a:latin typeface="Quicksand"/>
                          <a:ea typeface="Quicksand"/>
                          <a:cs typeface="Quicksand"/>
                          <a:sym typeface="Quicksand"/>
                        </a:rPr>
                        <a:t>Mr Cowley</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Class Teacher of 5 Jupiter.</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Year 5 Lead Teacher.</a:t>
                      </a:r>
                      <a:endParaRPr sz="1600" b="1">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endParaRPr sz="1600" b="1">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None/>
                      </a:pPr>
                      <a:r>
                        <a:rPr lang="en" sz="1600" b="1">
                          <a:latin typeface="Quicksand"/>
                          <a:ea typeface="Quicksand"/>
                          <a:cs typeface="Quicksand"/>
                          <a:sym typeface="Quicksand"/>
                        </a:rPr>
                        <a:t>Mrs Cameron</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Class Teacher of 5 Earth.</a:t>
                      </a: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None/>
                      </a:pP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0"/>
                  </a:ext>
                </a:extLst>
              </a:tr>
              <a:tr h="1770500">
                <a:tc>
                  <a:txBody>
                    <a:bodyPr/>
                    <a:lstStyle/>
                    <a:p>
                      <a:pPr marL="0" lvl="0" indent="0" algn="l" rtl="0">
                        <a:spcBef>
                          <a:spcPts val="0"/>
                        </a:spcBef>
                        <a:spcAft>
                          <a:spcPts val="0"/>
                        </a:spcAft>
                        <a:buNone/>
                      </a:pPr>
                      <a:r>
                        <a:rPr lang="en" sz="1600" b="1">
                          <a:latin typeface="Quicksand"/>
                          <a:ea typeface="Quicksand"/>
                          <a:cs typeface="Quicksand"/>
                          <a:sym typeface="Quicksand"/>
                        </a:rPr>
                        <a:t>Miss Brinkman</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Class Teacher of 5 Neptune.</a:t>
                      </a:r>
                      <a:endParaRPr sz="1600" b="1">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endParaRPr sz="1600" b="1">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None/>
                      </a:pPr>
                      <a:r>
                        <a:rPr lang="en" sz="1600" b="1">
                          <a:latin typeface="Quicksand"/>
                          <a:ea typeface="Quicksand"/>
                          <a:cs typeface="Quicksand"/>
                          <a:sym typeface="Quicksand"/>
                        </a:rPr>
                        <a:t>Miss McKenna</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Class Teacher of 5 Mars.</a:t>
                      </a: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None/>
                      </a:pP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1"/>
                  </a:ext>
                </a:extLst>
              </a:tr>
            </a:tbl>
          </a:graphicData>
        </a:graphic>
      </p:graphicFrame>
      <p:sp>
        <p:nvSpPr>
          <p:cNvPr id="84" name="Google Shape;84;p16"/>
          <p:cNvSpPr txBox="1"/>
          <p:nvPr/>
        </p:nvSpPr>
        <p:spPr>
          <a:xfrm>
            <a:off x="6195550" y="5010650"/>
            <a:ext cx="2510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*include all adults working with the class including support staff, 1:1 support, ppa cover </a:t>
            </a:r>
            <a:endParaRPr/>
          </a:p>
        </p:txBody>
      </p:sp>
      <p:pic>
        <p:nvPicPr>
          <p:cNvPr id="85" name="Google Shape;85;p16"/>
          <p:cNvPicPr preferRelativeResize="0"/>
          <p:nvPr/>
        </p:nvPicPr>
        <p:blipFill>
          <a:blip r:embed="rId4">
            <a:alphaModFix/>
          </a:blip>
          <a:stretch>
            <a:fillRect/>
          </a:stretch>
        </p:blipFill>
        <p:spPr>
          <a:xfrm>
            <a:off x="2679300" y="1267075"/>
            <a:ext cx="1809751" cy="1357313"/>
          </a:xfrm>
          <a:prstGeom prst="rect">
            <a:avLst/>
          </a:prstGeom>
          <a:noFill/>
          <a:ln>
            <a:noFill/>
          </a:ln>
        </p:spPr>
      </p:pic>
      <p:pic>
        <p:nvPicPr>
          <p:cNvPr id="86" name="Google Shape;86;p16"/>
          <p:cNvPicPr preferRelativeResize="0"/>
          <p:nvPr/>
        </p:nvPicPr>
        <p:blipFill>
          <a:blip r:embed="rId5">
            <a:alphaModFix/>
          </a:blip>
          <a:stretch>
            <a:fillRect/>
          </a:stretch>
        </p:blipFill>
        <p:spPr>
          <a:xfrm>
            <a:off x="6298800" y="1242175"/>
            <a:ext cx="1759350" cy="1319501"/>
          </a:xfrm>
          <a:prstGeom prst="rect">
            <a:avLst/>
          </a:prstGeom>
          <a:noFill/>
          <a:ln>
            <a:noFill/>
          </a:ln>
        </p:spPr>
      </p:pic>
      <p:pic>
        <p:nvPicPr>
          <p:cNvPr id="87" name="Google Shape;87;p16"/>
          <p:cNvPicPr preferRelativeResize="0"/>
          <p:nvPr/>
        </p:nvPicPr>
        <p:blipFill>
          <a:blip r:embed="rId6">
            <a:alphaModFix/>
          </a:blip>
          <a:stretch>
            <a:fillRect/>
          </a:stretch>
        </p:blipFill>
        <p:spPr>
          <a:xfrm>
            <a:off x="2634350" y="2997425"/>
            <a:ext cx="1809751" cy="1357325"/>
          </a:xfrm>
          <a:prstGeom prst="rect">
            <a:avLst/>
          </a:prstGeom>
          <a:noFill/>
          <a:ln>
            <a:noFill/>
          </a:ln>
        </p:spPr>
      </p:pic>
      <p:pic>
        <p:nvPicPr>
          <p:cNvPr id="88" name="Google Shape;88;p16"/>
          <p:cNvPicPr preferRelativeResize="0"/>
          <p:nvPr/>
        </p:nvPicPr>
        <p:blipFill>
          <a:blip r:embed="rId7">
            <a:alphaModFix/>
          </a:blip>
          <a:stretch>
            <a:fillRect/>
          </a:stretch>
        </p:blipFill>
        <p:spPr>
          <a:xfrm>
            <a:off x="6298799" y="2990312"/>
            <a:ext cx="1759340" cy="1319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92"/>
        <p:cNvGrpSpPr/>
        <p:nvPr/>
      </p:nvGrpSpPr>
      <p:grpSpPr>
        <a:xfrm>
          <a:off x="0" y="0"/>
          <a:ext cx="0" cy="0"/>
          <a:chOff x="0" y="0"/>
          <a:chExt cx="0" cy="0"/>
        </a:xfrm>
      </p:grpSpPr>
      <p:sp>
        <p:nvSpPr>
          <p:cNvPr id="93" name="Google Shape;93;p1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Google Shape;96;p17"/>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97" name="Google Shape;97;p17"/>
          <p:cNvSpPr txBox="1"/>
          <p:nvPr/>
        </p:nvSpPr>
        <p:spPr>
          <a:xfrm>
            <a:off x="1228300" y="153550"/>
            <a:ext cx="6402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Staff in Year 5</a:t>
            </a:r>
            <a:endParaRPr sz="2500" b="1" i="1">
              <a:solidFill>
                <a:srgbClr val="1C4587"/>
              </a:solidFill>
              <a:latin typeface="Quicksand"/>
              <a:ea typeface="Quicksand"/>
              <a:cs typeface="Quicksand"/>
              <a:sym typeface="Quicksand"/>
            </a:endParaRPr>
          </a:p>
        </p:txBody>
      </p:sp>
      <p:graphicFrame>
        <p:nvGraphicFramePr>
          <p:cNvPr id="98" name="Google Shape;98;p17"/>
          <p:cNvGraphicFramePr/>
          <p:nvPr/>
        </p:nvGraphicFramePr>
        <p:xfrm>
          <a:off x="869550" y="1060250"/>
          <a:ext cx="3000000" cy="3000000"/>
        </p:xfrm>
        <a:graphic>
          <a:graphicData uri="http://schemas.openxmlformats.org/drawingml/2006/table">
            <a:tbl>
              <a:tblPr>
                <a:noFill/>
                <a:tableStyleId>{CDBF4278-C9E1-47CE-A3C6-51E739CCE89F}</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1770500">
                <a:tc>
                  <a:txBody>
                    <a:bodyPr/>
                    <a:lstStyle/>
                    <a:p>
                      <a:pPr marL="0" lvl="0" indent="0" algn="l" rtl="0">
                        <a:spcBef>
                          <a:spcPts val="0"/>
                        </a:spcBef>
                        <a:spcAft>
                          <a:spcPts val="0"/>
                        </a:spcAft>
                        <a:buNone/>
                      </a:pPr>
                      <a:r>
                        <a:rPr lang="en" sz="1600" b="1">
                          <a:latin typeface="Quicksand"/>
                          <a:ea typeface="Quicksand"/>
                          <a:cs typeface="Quicksand"/>
                          <a:sym typeface="Quicksand"/>
                        </a:rPr>
                        <a:t>Mrs Butler.</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Lead Teaching Assistant for Year 5.</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Intervention Support.</a:t>
                      </a:r>
                      <a:endParaRPr sz="1600" b="1">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endParaRPr sz="1600" b="1">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None/>
                      </a:pPr>
                      <a:r>
                        <a:rPr lang="en" sz="1600" b="1">
                          <a:latin typeface="Quicksand"/>
                          <a:ea typeface="Quicksand"/>
                          <a:cs typeface="Quicksand"/>
                          <a:sym typeface="Quicksand"/>
                        </a:rPr>
                        <a:t>Miss Morphitis.</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1:1 Teaching Assistant.</a:t>
                      </a: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0"/>
                  </a:ext>
                </a:extLst>
              </a:tr>
              <a:tr h="1770500">
                <a:tc>
                  <a:txBody>
                    <a:bodyPr/>
                    <a:lstStyle/>
                    <a:p>
                      <a:pPr marL="0" lvl="0" indent="0" algn="l" rtl="0">
                        <a:spcBef>
                          <a:spcPts val="0"/>
                        </a:spcBef>
                        <a:spcAft>
                          <a:spcPts val="0"/>
                        </a:spcAft>
                        <a:buNone/>
                      </a:pPr>
                      <a:r>
                        <a:rPr lang="en" sz="1600" b="1">
                          <a:latin typeface="Quicksand"/>
                          <a:ea typeface="Quicksand"/>
                          <a:cs typeface="Quicksand"/>
                          <a:sym typeface="Quicksand"/>
                        </a:rPr>
                        <a:t>Mrs Murcott.</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Specialist Teacher (phonics).</a:t>
                      </a:r>
                      <a:endParaRPr sz="1600" b="1">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endParaRPr sz="1600" b="1">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None/>
                      </a:pPr>
                      <a:r>
                        <a:rPr lang="en" sz="1600" b="1">
                          <a:latin typeface="Quicksand"/>
                          <a:ea typeface="Quicksand"/>
                          <a:cs typeface="Quicksand"/>
                          <a:sym typeface="Quicksand"/>
                        </a:rPr>
                        <a:t>Miss Murray.</a:t>
                      </a: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Phonics Champion.</a:t>
                      </a: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None/>
                      </a:pP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1"/>
                  </a:ext>
                </a:extLst>
              </a:tr>
            </a:tbl>
          </a:graphicData>
        </a:graphic>
      </p:graphicFrame>
      <p:sp>
        <p:nvSpPr>
          <p:cNvPr id="99" name="Google Shape;99;p17"/>
          <p:cNvSpPr txBox="1"/>
          <p:nvPr/>
        </p:nvSpPr>
        <p:spPr>
          <a:xfrm>
            <a:off x="6195550" y="5010650"/>
            <a:ext cx="2510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*include all adults working with the class including support staff, 1:1 support, ppa cover </a:t>
            </a:r>
            <a:endParaRPr/>
          </a:p>
        </p:txBody>
      </p:sp>
      <p:pic>
        <p:nvPicPr>
          <p:cNvPr id="100" name="Google Shape;100;p17"/>
          <p:cNvPicPr preferRelativeResize="0"/>
          <p:nvPr/>
        </p:nvPicPr>
        <p:blipFill>
          <a:blip r:embed="rId4">
            <a:alphaModFix/>
          </a:blip>
          <a:stretch>
            <a:fillRect/>
          </a:stretch>
        </p:blipFill>
        <p:spPr>
          <a:xfrm>
            <a:off x="2679300" y="2982700"/>
            <a:ext cx="1809751" cy="1357321"/>
          </a:xfrm>
          <a:prstGeom prst="rect">
            <a:avLst/>
          </a:prstGeom>
          <a:noFill/>
          <a:ln>
            <a:noFill/>
          </a:ln>
        </p:spPr>
      </p:pic>
      <p:pic>
        <p:nvPicPr>
          <p:cNvPr id="101" name="Google Shape;101;p17"/>
          <p:cNvPicPr preferRelativeResize="0"/>
          <p:nvPr/>
        </p:nvPicPr>
        <p:blipFill>
          <a:blip r:embed="rId5">
            <a:alphaModFix/>
          </a:blip>
          <a:stretch>
            <a:fillRect/>
          </a:stretch>
        </p:blipFill>
        <p:spPr>
          <a:xfrm>
            <a:off x="2679300" y="1226950"/>
            <a:ext cx="1809751" cy="1357317"/>
          </a:xfrm>
          <a:prstGeom prst="rect">
            <a:avLst/>
          </a:prstGeom>
          <a:noFill/>
          <a:ln>
            <a:noFill/>
          </a:ln>
        </p:spPr>
      </p:pic>
      <p:pic>
        <p:nvPicPr>
          <p:cNvPr id="102" name="Google Shape;102;p17"/>
          <p:cNvPicPr preferRelativeResize="0"/>
          <p:nvPr/>
        </p:nvPicPr>
        <p:blipFill>
          <a:blip r:embed="rId6">
            <a:alphaModFix/>
          </a:blip>
          <a:stretch>
            <a:fillRect/>
          </a:stretch>
        </p:blipFill>
        <p:spPr>
          <a:xfrm>
            <a:off x="6298800" y="1286800"/>
            <a:ext cx="1758198" cy="1297475"/>
          </a:xfrm>
          <a:prstGeom prst="rect">
            <a:avLst/>
          </a:prstGeom>
          <a:noFill/>
          <a:ln>
            <a:noFill/>
          </a:ln>
        </p:spPr>
      </p:pic>
      <p:pic>
        <p:nvPicPr>
          <p:cNvPr id="103" name="Google Shape;103;p17"/>
          <p:cNvPicPr preferRelativeResize="0"/>
          <p:nvPr/>
        </p:nvPicPr>
        <p:blipFill>
          <a:blip r:embed="rId7">
            <a:alphaModFix/>
          </a:blip>
          <a:stretch>
            <a:fillRect/>
          </a:stretch>
        </p:blipFill>
        <p:spPr>
          <a:xfrm>
            <a:off x="6298800" y="1335375"/>
            <a:ext cx="1692375" cy="1248899"/>
          </a:xfrm>
          <a:prstGeom prst="rect">
            <a:avLst/>
          </a:prstGeom>
          <a:noFill/>
          <a:ln>
            <a:noFill/>
          </a:ln>
        </p:spPr>
      </p:pic>
      <p:pic>
        <p:nvPicPr>
          <p:cNvPr id="104" name="Google Shape;104;p17"/>
          <p:cNvPicPr preferRelativeResize="0"/>
          <p:nvPr/>
        </p:nvPicPr>
        <p:blipFill>
          <a:blip r:embed="rId8">
            <a:alphaModFix/>
          </a:blip>
          <a:stretch>
            <a:fillRect/>
          </a:stretch>
        </p:blipFill>
        <p:spPr>
          <a:xfrm>
            <a:off x="6298800" y="3026725"/>
            <a:ext cx="1758198" cy="13186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08"/>
        <p:cNvGrpSpPr/>
        <p:nvPr/>
      </p:nvGrpSpPr>
      <p:grpSpPr>
        <a:xfrm>
          <a:off x="0" y="0"/>
          <a:ext cx="0" cy="0"/>
          <a:chOff x="0" y="0"/>
          <a:chExt cx="0" cy="0"/>
        </a:xfrm>
      </p:grpSpPr>
      <p:sp>
        <p:nvSpPr>
          <p:cNvPr id="109" name="Google Shape;109;p1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8"/>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113" name="Google Shape;113;p18"/>
          <p:cNvSpPr txBox="1"/>
          <p:nvPr/>
        </p:nvSpPr>
        <p:spPr>
          <a:xfrm>
            <a:off x="1228300" y="153550"/>
            <a:ext cx="6402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P.E. Coaches</a:t>
            </a:r>
            <a:endParaRPr sz="2500" b="1" i="1">
              <a:solidFill>
                <a:srgbClr val="1C4587"/>
              </a:solidFill>
              <a:latin typeface="Quicksand"/>
              <a:ea typeface="Quicksand"/>
              <a:cs typeface="Quicksand"/>
              <a:sym typeface="Quicksand"/>
            </a:endParaRPr>
          </a:p>
        </p:txBody>
      </p:sp>
      <p:graphicFrame>
        <p:nvGraphicFramePr>
          <p:cNvPr id="114" name="Google Shape;114;p18"/>
          <p:cNvGraphicFramePr/>
          <p:nvPr/>
        </p:nvGraphicFramePr>
        <p:xfrm>
          <a:off x="964400" y="1049350"/>
          <a:ext cx="3000000" cy="3000000"/>
        </p:xfrm>
        <a:graphic>
          <a:graphicData uri="http://schemas.openxmlformats.org/drawingml/2006/table">
            <a:tbl>
              <a:tblPr>
                <a:noFill/>
                <a:tableStyleId>{CDBF4278-C9E1-47CE-A3C6-51E739CCE89F}</a:tableStyleId>
              </a:tblPr>
              <a:tblGrid>
                <a:gridCol w="1666625">
                  <a:extLst>
                    <a:ext uri="{9D8B030D-6E8A-4147-A177-3AD203B41FA5}">
                      <a16:colId xmlns:a16="http://schemas.microsoft.com/office/drawing/2014/main" val="20000"/>
                    </a:ext>
                  </a:extLst>
                </a:gridCol>
                <a:gridCol w="1829900">
                  <a:extLst>
                    <a:ext uri="{9D8B030D-6E8A-4147-A177-3AD203B41FA5}">
                      <a16:colId xmlns:a16="http://schemas.microsoft.com/office/drawing/2014/main" val="20001"/>
                    </a:ext>
                  </a:extLst>
                </a:gridCol>
                <a:gridCol w="1503350">
                  <a:extLst>
                    <a:ext uri="{9D8B030D-6E8A-4147-A177-3AD203B41FA5}">
                      <a16:colId xmlns:a16="http://schemas.microsoft.com/office/drawing/2014/main" val="20002"/>
                    </a:ext>
                  </a:extLst>
                </a:gridCol>
                <a:gridCol w="1666625">
                  <a:extLst>
                    <a:ext uri="{9D8B030D-6E8A-4147-A177-3AD203B41FA5}">
                      <a16:colId xmlns:a16="http://schemas.microsoft.com/office/drawing/2014/main" val="20003"/>
                    </a:ext>
                  </a:extLst>
                </a:gridCol>
              </a:tblGrid>
              <a:tr h="1770500">
                <a:tc rowSpan="2" gridSpan="2">
                  <a:txBody>
                    <a:bodyPr/>
                    <a:lstStyle/>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Ms Saunders</a:t>
                      </a:r>
                      <a:endParaRPr sz="1600" b="1">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rowSpan="2" hMerge="1">
                  <a:txBody>
                    <a:bodyPr/>
                    <a:lstStyle/>
                    <a:p>
                      <a:endParaRPr lang="en-US"/>
                    </a:p>
                  </a:txBody>
                  <a:tcPr/>
                </a:tc>
                <a:tc rowSpan="2" gridSpan="2">
                  <a:txBody>
                    <a:bodyPr/>
                    <a:lstStyle/>
                    <a:p>
                      <a:pPr marL="0" lvl="0" indent="0" algn="l" rtl="0">
                        <a:spcBef>
                          <a:spcPts val="0"/>
                        </a:spcBef>
                        <a:spcAft>
                          <a:spcPts val="0"/>
                        </a:spcAft>
                        <a:buNone/>
                      </a:pPr>
                      <a:endParaRPr sz="1600" b="1">
                        <a:latin typeface="Quicksand"/>
                        <a:ea typeface="Quicksand"/>
                        <a:cs typeface="Quicksand"/>
                        <a:sym typeface="Quicksand"/>
                      </a:endParaRPr>
                    </a:p>
                    <a:p>
                      <a:pPr marL="0" lvl="0" indent="0" algn="l" rtl="0">
                        <a:spcBef>
                          <a:spcPts val="0"/>
                        </a:spcBef>
                        <a:spcAft>
                          <a:spcPts val="0"/>
                        </a:spcAft>
                        <a:buNone/>
                      </a:pPr>
                      <a:r>
                        <a:rPr lang="en" sz="1600" b="1">
                          <a:latin typeface="Quicksand"/>
                          <a:ea typeface="Quicksand"/>
                          <a:cs typeface="Quicksand"/>
                          <a:sym typeface="Quicksand"/>
                        </a:rPr>
                        <a:t>Mr Junior</a:t>
                      </a: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rowSpan="2" hMerge="1">
                  <a:txBody>
                    <a:bodyPr/>
                    <a:lstStyle/>
                    <a:p>
                      <a:endParaRPr lang="en-US"/>
                    </a:p>
                  </a:txBody>
                  <a:tcPr/>
                </a:tc>
                <a:extLst>
                  <a:ext uri="{0D108BD9-81ED-4DB2-BD59-A6C34878D82A}">
                    <a16:rowId xmlns:a16="http://schemas.microsoft.com/office/drawing/2014/main" val="10000"/>
                  </a:ext>
                </a:extLst>
              </a:tr>
              <a:tr h="1378600">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bl>
          </a:graphicData>
        </a:graphic>
      </p:graphicFrame>
      <p:sp>
        <p:nvSpPr>
          <p:cNvPr id="115" name="Google Shape;115;p18"/>
          <p:cNvSpPr txBox="1"/>
          <p:nvPr/>
        </p:nvSpPr>
        <p:spPr>
          <a:xfrm>
            <a:off x="6195550" y="5010650"/>
            <a:ext cx="2510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*include all adults working with the class including support staff, 1:1 support, ppa cover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19"/>
        <p:cNvGrpSpPr/>
        <p:nvPr/>
      </p:nvGrpSpPr>
      <p:grpSpPr>
        <a:xfrm>
          <a:off x="0" y="0"/>
          <a:ext cx="0" cy="0"/>
          <a:chOff x="0" y="0"/>
          <a:chExt cx="0" cy="0"/>
        </a:xfrm>
      </p:grpSpPr>
      <p:sp>
        <p:nvSpPr>
          <p:cNvPr id="120" name="Google Shape;120;p1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9"/>
          <p:cNvPicPr preferRelativeResize="0"/>
          <p:nvPr/>
        </p:nvPicPr>
        <p:blipFill>
          <a:blip r:embed="rId3">
            <a:alphaModFix/>
          </a:blip>
          <a:stretch>
            <a:fillRect/>
          </a:stretch>
        </p:blipFill>
        <p:spPr>
          <a:xfrm>
            <a:off x="3865650" y="4204897"/>
            <a:ext cx="1620776" cy="694774"/>
          </a:xfrm>
          <a:prstGeom prst="rect">
            <a:avLst/>
          </a:prstGeom>
          <a:noFill/>
          <a:ln>
            <a:noFill/>
          </a:ln>
        </p:spPr>
      </p:pic>
      <p:pic>
        <p:nvPicPr>
          <p:cNvPr id="124" name="Google Shape;124;p19"/>
          <p:cNvPicPr preferRelativeResize="0"/>
          <p:nvPr/>
        </p:nvPicPr>
        <p:blipFill rotWithShape="1">
          <a:blip r:embed="rId4">
            <a:alphaModFix/>
          </a:blip>
          <a:srcRect l="13737" t="33472" r="38397" b="17426"/>
          <a:stretch/>
        </p:blipFill>
        <p:spPr>
          <a:xfrm>
            <a:off x="1124950" y="395025"/>
            <a:ext cx="6106027" cy="3523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28"/>
        <p:cNvGrpSpPr/>
        <p:nvPr/>
      </p:nvGrpSpPr>
      <p:grpSpPr>
        <a:xfrm>
          <a:off x="0" y="0"/>
          <a:ext cx="0" cy="0"/>
          <a:chOff x="0" y="0"/>
          <a:chExt cx="0" cy="0"/>
        </a:xfrm>
      </p:grpSpPr>
      <p:sp>
        <p:nvSpPr>
          <p:cNvPr id="129" name="Google Shape;129;p2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2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33" name="Google Shape;133;p20"/>
          <p:cNvSpPr txBox="1"/>
          <p:nvPr/>
        </p:nvSpPr>
        <p:spPr>
          <a:xfrm>
            <a:off x="1228300" y="0"/>
            <a:ext cx="6402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Classroom</a:t>
            </a:r>
            <a:endParaRPr sz="2500" b="1" i="1">
              <a:solidFill>
                <a:srgbClr val="1C4587"/>
              </a:solidFill>
              <a:latin typeface="Quicksand"/>
              <a:ea typeface="Quicksand"/>
              <a:cs typeface="Quicksand"/>
              <a:sym typeface="Quicksand"/>
            </a:endParaRPr>
          </a:p>
        </p:txBody>
      </p:sp>
      <p:sp>
        <p:nvSpPr>
          <p:cNvPr id="134" name="Google Shape;134;p20"/>
          <p:cNvSpPr txBox="1"/>
          <p:nvPr/>
        </p:nvSpPr>
        <p:spPr>
          <a:xfrm>
            <a:off x="3316800" y="2202125"/>
            <a:ext cx="25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5" name="Google Shape;135;p20"/>
          <p:cNvSpPr txBox="1"/>
          <p:nvPr/>
        </p:nvSpPr>
        <p:spPr>
          <a:xfrm>
            <a:off x="856750" y="1102950"/>
            <a:ext cx="2844300" cy="157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36" name="Google Shape;136;p20"/>
          <p:cNvPicPr preferRelativeResize="0"/>
          <p:nvPr/>
        </p:nvPicPr>
        <p:blipFill>
          <a:blip r:embed="rId4">
            <a:alphaModFix/>
          </a:blip>
          <a:stretch>
            <a:fillRect/>
          </a:stretch>
        </p:blipFill>
        <p:spPr>
          <a:xfrm>
            <a:off x="57775" y="1031325"/>
            <a:ext cx="2197724" cy="1648274"/>
          </a:xfrm>
          <a:prstGeom prst="rect">
            <a:avLst/>
          </a:prstGeom>
          <a:noFill/>
          <a:ln>
            <a:noFill/>
          </a:ln>
        </p:spPr>
      </p:pic>
      <p:pic>
        <p:nvPicPr>
          <p:cNvPr id="137" name="Google Shape;137;p20"/>
          <p:cNvPicPr preferRelativeResize="0"/>
          <p:nvPr/>
        </p:nvPicPr>
        <p:blipFill>
          <a:blip r:embed="rId4">
            <a:alphaModFix/>
          </a:blip>
          <a:stretch>
            <a:fillRect/>
          </a:stretch>
        </p:blipFill>
        <p:spPr>
          <a:xfrm>
            <a:off x="7035500" y="1031338"/>
            <a:ext cx="2197724" cy="1648274"/>
          </a:xfrm>
          <a:prstGeom prst="rect">
            <a:avLst/>
          </a:prstGeom>
          <a:noFill/>
          <a:ln>
            <a:noFill/>
          </a:ln>
        </p:spPr>
      </p:pic>
      <p:pic>
        <p:nvPicPr>
          <p:cNvPr id="138" name="Google Shape;138;p20"/>
          <p:cNvPicPr preferRelativeResize="0"/>
          <p:nvPr/>
        </p:nvPicPr>
        <p:blipFill>
          <a:blip r:embed="rId5">
            <a:alphaModFix/>
          </a:blip>
          <a:stretch>
            <a:fillRect/>
          </a:stretch>
        </p:blipFill>
        <p:spPr>
          <a:xfrm>
            <a:off x="2354650" y="1064050"/>
            <a:ext cx="2197724" cy="1648293"/>
          </a:xfrm>
          <a:prstGeom prst="rect">
            <a:avLst/>
          </a:prstGeom>
          <a:noFill/>
          <a:ln>
            <a:noFill/>
          </a:ln>
        </p:spPr>
      </p:pic>
      <p:pic>
        <p:nvPicPr>
          <p:cNvPr id="139" name="Google Shape;139;p20"/>
          <p:cNvPicPr preferRelativeResize="0"/>
          <p:nvPr/>
        </p:nvPicPr>
        <p:blipFill>
          <a:blip r:embed="rId6">
            <a:alphaModFix/>
          </a:blip>
          <a:stretch>
            <a:fillRect/>
          </a:stretch>
        </p:blipFill>
        <p:spPr>
          <a:xfrm>
            <a:off x="4695074" y="1031313"/>
            <a:ext cx="2197724" cy="1648301"/>
          </a:xfrm>
          <a:prstGeom prst="rect">
            <a:avLst/>
          </a:prstGeom>
          <a:noFill/>
          <a:ln>
            <a:noFill/>
          </a:ln>
        </p:spPr>
      </p:pic>
      <p:sp>
        <p:nvSpPr>
          <p:cNvPr id="140" name="Google Shape;140;p20"/>
          <p:cNvSpPr txBox="1"/>
          <p:nvPr/>
        </p:nvSpPr>
        <p:spPr>
          <a:xfrm>
            <a:off x="57775" y="2789000"/>
            <a:ext cx="21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5 Jupiter</a:t>
            </a:r>
            <a:endParaRPr/>
          </a:p>
        </p:txBody>
      </p:sp>
      <p:sp>
        <p:nvSpPr>
          <p:cNvPr id="141" name="Google Shape;141;p20"/>
          <p:cNvSpPr txBox="1"/>
          <p:nvPr/>
        </p:nvSpPr>
        <p:spPr>
          <a:xfrm>
            <a:off x="2354650" y="27890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5 Mars</a:t>
            </a:r>
            <a:endParaRPr/>
          </a:p>
        </p:txBody>
      </p:sp>
      <p:sp>
        <p:nvSpPr>
          <p:cNvPr id="142" name="Google Shape;142;p20"/>
          <p:cNvSpPr txBox="1"/>
          <p:nvPr/>
        </p:nvSpPr>
        <p:spPr>
          <a:xfrm>
            <a:off x="4695075" y="27890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5 Neptune</a:t>
            </a:r>
            <a:endParaRPr/>
          </a:p>
        </p:txBody>
      </p:sp>
      <p:sp>
        <p:nvSpPr>
          <p:cNvPr id="143" name="Google Shape;143;p20"/>
          <p:cNvSpPr txBox="1"/>
          <p:nvPr/>
        </p:nvSpPr>
        <p:spPr>
          <a:xfrm>
            <a:off x="7035500" y="27890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5 Earth</a:t>
            </a:r>
            <a:endParaRPr/>
          </a:p>
        </p:txBody>
      </p:sp>
      <p:pic>
        <p:nvPicPr>
          <p:cNvPr id="144" name="Google Shape;144;p20"/>
          <p:cNvPicPr preferRelativeResize="0"/>
          <p:nvPr/>
        </p:nvPicPr>
        <p:blipFill>
          <a:blip r:embed="rId7">
            <a:alphaModFix/>
          </a:blip>
          <a:stretch>
            <a:fillRect/>
          </a:stretch>
        </p:blipFill>
        <p:spPr>
          <a:xfrm>
            <a:off x="7009200" y="1012375"/>
            <a:ext cx="2134799" cy="1648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48"/>
        <p:cNvGrpSpPr/>
        <p:nvPr/>
      </p:nvGrpSpPr>
      <p:grpSpPr>
        <a:xfrm>
          <a:off x="0" y="0"/>
          <a:ext cx="0" cy="0"/>
          <a:chOff x="0" y="0"/>
          <a:chExt cx="0" cy="0"/>
        </a:xfrm>
      </p:grpSpPr>
      <p:sp>
        <p:nvSpPr>
          <p:cNvPr id="149" name="Google Shape;149;p2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1"/>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53" name="Google Shape;153;p21"/>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Timetable</a:t>
            </a:r>
            <a:endParaRPr b="1" i="1">
              <a:solidFill>
                <a:srgbClr val="1C4587"/>
              </a:solidFill>
              <a:latin typeface="Quicksand"/>
              <a:ea typeface="Quicksand"/>
              <a:cs typeface="Quicksand"/>
              <a:sym typeface="Quicksand"/>
            </a:endParaRPr>
          </a:p>
        </p:txBody>
      </p:sp>
      <p:sp>
        <p:nvSpPr>
          <p:cNvPr id="154" name="Google Shape;154;p21"/>
          <p:cNvSpPr txBox="1"/>
          <p:nvPr/>
        </p:nvSpPr>
        <p:spPr>
          <a:xfrm>
            <a:off x="207300" y="637175"/>
            <a:ext cx="6939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Quicksand"/>
                <a:ea typeface="Quicksand"/>
                <a:cs typeface="Quicksand"/>
                <a:sym typeface="Quicksand"/>
              </a:rPr>
              <a:t>Although this is our timetable, things may change. We will prepare children, where appropriate for these changes and inform you if you need to send in PE kit on an alternative day.</a:t>
            </a: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55" name="Google Shape;155;p21"/>
          <p:cNvSpPr txBox="1"/>
          <p:nvPr/>
        </p:nvSpPr>
        <p:spPr>
          <a:xfrm>
            <a:off x="6682825" y="2010863"/>
            <a:ext cx="2349000" cy="25782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Quicksand"/>
                <a:ea typeface="Quicksand"/>
                <a:cs typeface="Quicksand"/>
                <a:sym typeface="Quicksand"/>
              </a:rPr>
              <a:t>P.E. days:</a:t>
            </a:r>
            <a:endParaRPr sz="1200" b="1">
              <a:latin typeface="Quicksand"/>
              <a:ea typeface="Quicksand"/>
              <a:cs typeface="Quicksand"/>
              <a:sym typeface="Quicksand"/>
            </a:endParaRPr>
          </a:p>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PE Kit: </a:t>
            </a:r>
            <a:r>
              <a:rPr lang="en" sz="1000">
                <a:solidFill>
                  <a:schemeClr val="dk1"/>
                </a:solidFill>
                <a:latin typeface="Quicksand"/>
                <a:ea typeface="Quicksand"/>
                <a:cs typeface="Quicksand"/>
                <a:sym typeface="Quicksand"/>
              </a:rPr>
              <a:t>White T shirt, shorts/tracksuit bottoms/sweatshirt in school colours</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0"/>
              </a:spcAft>
              <a:buNone/>
            </a:pPr>
            <a:r>
              <a:rPr lang="en" sz="1000">
                <a:solidFill>
                  <a:schemeClr val="dk1"/>
                </a:solidFill>
                <a:latin typeface="Quicksand"/>
                <a:ea typeface="Quicksand"/>
                <a:cs typeface="Quicksand"/>
                <a:sym typeface="Quicksand"/>
              </a:rPr>
              <a:t>Trainers/black plimsolls</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Swimming: swimming costume/trunks/jammers, towel, swimming hat for long hair. Please note the swimming pool do not permit goggles without a medical note</a:t>
            </a:r>
            <a:endParaRPr sz="1200"/>
          </a:p>
        </p:txBody>
      </p:sp>
      <p:pic>
        <p:nvPicPr>
          <p:cNvPr id="156" name="Google Shape;156;p21"/>
          <p:cNvPicPr preferRelativeResize="0"/>
          <p:nvPr/>
        </p:nvPicPr>
        <p:blipFill>
          <a:blip r:embed="rId4">
            <a:alphaModFix/>
          </a:blip>
          <a:stretch>
            <a:fillRect/>
          </a:stretch>
        </p:blipFill>
        <p:spPr>
          <a:xfrm>
            <a:off x="0" y="1199575"/>
            <a:ext cx="6682824" cy="32920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60"/>
        <p:cNvGrpSpPr/>
        <p:nvPr/>
      </p:nvGrpSpPr>
      <p:grpSpPr>
        <a:xfrm>
          <a:off x="0" y="0"/>
          <a:ext cx="0" cy="0"/>
          <a:chOff x="0" y="0"/>
          <a:chExt cx="0" cy="0"/>
        </a:xfrm>
      </p:grpSpPr>
      <p:sp>
        <p:nvSpPr>
          <p:cNvPr id="161" name="Google Shape;161;p22"/>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p22"/>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65" name="Google Shape;165;p22"/>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66" name="Google Shape;166;p22"/>
          <p:cNvSpPr txBox="1"/>
          <p:nvPr/>
        </p:nvSpPr>
        <p:spPr>
          <a:xfrm>
            <a:off x="1560400" y="1729200"/>
            <a:ext cx="5359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Children are collected at the end of the day from the same place as morning drop-off, at the side of the school building/playground.</a:t>
            </a:r>
            <a:endParaRPr/>
          </a:p>
          <a:p>
            <a:pPr marL="0" lvl="0" indent="0" algn="l" rtl="0">
              <a:spcBef>
                <a:spcPts val="0"/>
              </a:spcBef>
              <a:spcAft>
                <a:spcPts val="0"/>
              </a:spcAft>
              <a:buNone/>
            </a:pPr>
            <a:endParaRPr/>
          </a:p>
          <a:p>
            <a:pPr marL="0" lvl="0" indent="0" algn="l" rtl="0">
              <a:spcBef>
                <a:spcPts val="0"/>
              </a:spcBef>
              <a:spcAft>
                <a:spcPts val="0"/>
              </a:spcAft>
              <a:buNone/>
            </a:pPr>
            <a:r>
              <a:rPr lang="en"/>
              <a:t>Please inform the school office by 2:30 of any changes to your pick-up routine.</a:t>
            </a:r>
            <a:endParaRPr/>
          </a:p>
        </p:txBody>
      </p:sp>
      <p:sp>
        <p:nvSpPr>
          <p:cNvPr id="167" name="Google Shape;167;p22"/>
          <p:cNvSpPr txBox="1"/>
          <p:nvPr/>
        </p:nvSpPr>
        <p:spPr>
          <a:xfrm>
            <a:off x="155650" y="3063075"/>
            <a:ext cx="8787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Please be aware that your child will be late if they arrive after 8:45</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Year 5- If you would like your child to walk home alone, please email </a:t>
            </a:r>
            <a:r>
              <a:rPr lang="en" sz="1200">
                <a:latin typeface="Quicksand"/>
                <a:ea typeface="Quicksand"/>
                <a:cs typeface="Quicksand"/>
                <a:sym typeface="Quicksand"/>
              </a:rPr>
              <a:t>complete the Form </a:t>
            </a:r>
            <a:r>
              <a:rPr lang="en" sz="1200" u="sng">
                <a:solidFill>
                  <a:schemeClr val="hlink"/>
                </a:solidFill>
                <a:latin typeface="Quicksand"/>
                <a:ea typeface="Quicksand"/>
                <a:cs typeface="Quicksand"/>
                <a:sym typeface="Quicksand"/>
                <a:hlinkClick r:id="rId4"/>
              </a:rPr>
              <a:t>here</a:t>
            </a:r>
            <a:r>
              <a:rPr lang="en" sz="1200" u="sng">
                <a:solidFill>
                  <a:schemeClr val="hlink"/>
                </a:solidFill>
                <a:latin typeface="Quicksand"/>
                <a:ea typeface="Quicksand"/>
                <a:cs typeface="Quicksand"/>
                <a:sym typeface="Quicksand"/>
                <a:hlinkClick r:id="rId4"/>
              </a:rPr>
              <a:t>  </a:t>
            </a:r>
            <a:endParaRPr>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71"/>
        <p:cNvGrpSpPr/>
        <p:nvPr/>
      </p:nvGrpSpPr>
      <p:grpSpPr>
        <a:xfrm>
          <a:off x="0" y="0"/>
          <a:ext cx="0" cy="0"/>
          <a:chOff x="0" y="0"/>
          <a:chExt cx="0" cy="0"/>
        </a:xfrm>
      </p:grpSpPr>
      <p:sp>
        <p:nvSpPr>
          <p:cNvPr id="172" name="Google Shape;172;p23"/>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23"/>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76" name="Google Shape;176;p23"/>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77" name="Google Shape;177;p23"/>
          <p:cNvSpPr txBox="1"/>
          <p:nvPr/>
        </p:nvSpPr>
        <p:spPr>
          <a:xfrm>
            <a:off x="207275" y="591100"/>
            <a:ext cx="5053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 to James Wolfe Primary School, parents agree to support our policy.</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
        <p:nvSpPr>
          <p:cNvPr id="178" name="Google Shape;178;p23"/>
          <p:cNvSpPr txBox="1"/>
          <p:nvPr/>
        </p:nvSpPr>
        <p:spPr>
          <a:xfrm>
            <a:off x="293525" y="1226325"/>
            <a:ext cx="4289700" cy="30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b="1">
                <a:solidFill>
                  <a:schemeClr val="dk1"/>
                </a:solidFill>
                <a:latin typeface="Quicksand"/>
                <a:ea typeface="Quicksand"/>
                <a:cs typeface="Quicksand"/>
                <a:sym typeface="Quicksand"/>
              </a:rPr>
              <a:t>Our uniform consists of:</a:t>
            </a:r>
            <a:endParaRPr sz="1200" b="1">
              <a:solidFill>
                <a:schemeClr val="dk1"/>
              </a:solidFill>
              <a:latin typeface="Quicksand"/>
              <a:ea typeface="Quicksand"/>
              <a:cs typeface="Quicksand"/>
              <a:sym typeface="Quicksand"/>
            </a:endParaRPr>
          </a:p>
          <a:p>
            <a:pPr marL="457200" lvl="0" indent="-304800" algn="l" rtl="0">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79" name="Google Shape;179;p23"/>
          <p:cNvSpPr txBox="1"/>
          <p:nvPr/>
        </p:nvSpPr>
        <p:spPr>
          <a:xfrm>
            <a:off x="5219000" y="104900"/>
            <a:ext cx="3760200" cy="17316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80" name="Google Shape;180;p23"/>
          <p:cNvSpPr txBox="1"/>
          <p:nvPr/>
        </p:nvSpPr>
        <p:spPr>
          <a:xfrm>
            <a:off x="5185800" y="1894438"/>
            <a:ext cx="3760200" cy="19086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Jewellery: </a:t>
            </a:r>
            <a:r>
              <a:rPr lang="en" sz="100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Make up: No make-up is to be worn to school (this includes nail polish)</a:t>
            </a:r>
            <a:endParaRPr sz="1000">
              <a:solidFill>
                <a:schemeClr val="dk1"/>
              </a:solidFill>
              <a:latin typeface="Quicksand"/>
              <a:ea typeface="Quicksand"/>
              <a:cs typeface="Quicksand"/>
              <a:sym typeface="Quicksand"/>
            </a:endParaRPr>
          </a:p>
        </p:txBody>
      </p:sp>
      <p:sp>
        <p:nvSpPr>
          <p:cNvPr id="181" name="Google Shape;181;p23"/>
          <p:cNvSpPr txBox="1"/>
          <p:nvPr/>
        </p:nvSpPr>
        <p:spPr>
          <a:xfrm>
            <a:off x="5767300" y="3870538"/>
            <a:ext cx="3284100" cy="8004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
        <p:nvSpPr>
          <p:cNvPr id="182" name="Google Shape;182;p23"/>
          <p:cNvSpPr txBox="1"/>
          <p:nvPr/>
        </p:nvSpPr>
        <p:spPr>
          <a:xfrm>
            <a:off x="67125" y="4166300"/>
            <a:ext cx="3760200" cy="5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Where PE is first session in the morning (Friday for 5 Jupiter/ Neptune) children may come to school in PE kit but must have uniform to change into at the end of their PE session. 5 Mars and Earth may go home in PE kit on Friday.</a:t>
            </a:r>
            <a:endParaRPr sz="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On-screen Show (16:9)</PresentationFormat>
  <Paragraphs>126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Quicksand</vt: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IONeil</dc:creator>
  <cp:lastModifiedBy>IONeil</cp:lastModifiedBy>
  <cp:revision>1</cp:revision>
  <dcterms:modified xsi:type="dcterms:W3CDTF">2023-09-21T07:38:10Z</dcterms:modified>
</cp:coreProperties>
</file>