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12192000"/>
  <p:notesSz cx="7559675" cy="10691800"/>
  <p:embeddedFontLst>
    <p:embeddedFont>
      <p:font typeface="Gill Sans"/>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1552798-FEB4-4264-A3AA-858DCA74B04F}">
  <a:tblStyle styleId="{D1552798-FEB4-4264-A3AA-858DCA74B04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GillSans-bold.fntdata"/><Relationship Id="rId10" Type="http://schemas.openxmlformats.org/officeDocument/2006/relationships/slide" Target="slides/slide4.xml"/><Relationship Id="rId32" Type="http://schemas.openxmlformats.org/officeDocument/2006/relationships/font" Target="fonts/GillSans-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8497d88c0d_0_17: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8497d88c0d_0_17: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8497d88c0d_0_32: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8497d88c0d_0_32: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8497d88c0d_0_39: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8497d88c0d_0_39: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8497d88c0d_0_73: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8497d88c0d_0_73: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8497d88c0d_0_56: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8497d88c0d_0_56: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84bc4f27f6_1_3: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84bc4f27f6_1_3: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84bc4f27f6_2_1: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84bc4f27f6_2_1: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84bc4f27f6_1_14: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84bc4f27f6_1_14: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84bc4f27f6_2_16: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84bc4f27f6_2_16: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84bc4f27f6_2_33: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84bc4f27f6_2_33: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8497d88c0d_0_23: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8497d88c0d_0_23: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e81f142ff3_0_17: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e81f142ff3_0_17: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84bc4f27f6_2_83: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84bc4f27f6_2_83: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84bc4f27f6_2_92: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84bc4f27f6_2_92: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e81f142ff3_0_26: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e81f142ff3_0_26: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e441f771dd_0_1: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1e441f771dd_0_1: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e81f142ff3_0_35: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e81f142ff3_0_35: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549f0c3f9b_0_7: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549f0c3f9b_0_7: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7: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8: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8: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e81f142ff3_0_0: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e81f142ff3_0_0: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8497d88c0d_0_1: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8497d88c0d_0_1: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5" name="Shape 45"/>
        <p:cNvGrpSpPr/>
        <p:nvPr/>
      </p:nvGrpSpPr>
      <p:grpSpPr>
        <a:xfrm>
          <a:off x="0" y="0"/>
          <a:ext cx="0" cy="0"/>
          <a:chOff x="0" y="0"/>
          <a:chExt cx="0" cy="0"/>
        </a:xfrm>
      </p:grpSpPr>
      <p:sp>
        <p:nvSpPr>
          <p:cNvPr id="46" name="Google Shape;46;p11"/>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1"/>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8" name="Google Shape;48;p11"/>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9" name="Shape 49"/>
        <p:cNvGrpSpPr/>
        <p:nvPr/>
      </p:nvGrpSpPr>
      <p:grpSpPr>
        <a:xfrm>
          <a:off x="0" y="0"/>
          <a:ext cx="0" cy="0"/>
          <a:chOff x="0" y="0"/>
          <a:chExt cx="0" cy="0"/>
        </a:xfrm>
      </p:grpSpPr>
      <p:sp>
        <p:nvSpPr>
          <p:cNvPr id="50" name="Google Shape;50;p12"/>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2"/>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2" name="Google Shape;52;p12"/>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3" name="Google Shape;53;p12"/>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4" name="Google Shape;54;p12"/>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55" name="Shape 55"/>
        <p:cNvGrpSpPr/>
        <p:nvPr/>
      </p:nvGrpSpPr>
      <p:grpSpPr>
        <a:xfrm>
          <a:off x="0" y="0"/>
          <a:ext cx="0" cy="0"/>
          <a:chOff x="0" y="0"/>
          <a:chExt cx="0" cy="0"/>
        </a:xfrm>
      </p:grpSpPr>
      <p:sp>
        <p:nvSpPr>
          <p:cNvPr id="56" name="Google Shape;56;p13"/>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3"/>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8" name="Google Shape;58;p13"/>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9" name="Google Shape;59;p13"/>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0" name="Google Shape;60;p13"/>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1" name="Google Shape;61;p13"/>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2" name="Google Shape;62;p13"/>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74" name="Shape 74"/>
        <p:cNvGrpSpPr/>
        <p:nvPr/>
      </p:nvGrpSpPr>
      <p:grpSpPr>
        <a:xfrm>
          <a:off x="0" y="0"/>
          <a:ext cx="0" cy="0"/>
          <a:chOff x="0" y="0"/>
          <a:chExt cx="0" cy="0"/>
        </a:xfrm>
      </p:grpSpPr>
      <p:sp>
        <p:nvSpPr>
          <p:cNvPr id="75" name="Google Shape;75;p15"/>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5"/>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7" name="Google Shape;77;p1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8" name="Google Shape;78;p15"/>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9" name="Google Shape;79;p15"/>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80" name="Shape 8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81" name="Shape 81"/>
        <p:cNvGrpSpPr/>
        <p:nvPr/>
      </p:nvGrpSpPr>
      <p:grpSpPr>
        <a:xfrm>
          <a:off x="0" y="0"/>
          <a:ext cx="0" cy="0"/>
          <a:chOff x="0" y="0"/>
          <a:chExt cx="0" cy="0"/>
        </a:xfrm>
      </p:grpSpPr>
      <p:sp>
        <p:nvSpPr>
          <p:cNvPr id="82" name="Google Shape;82;p17"/>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7"/>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84" name="Shape 84"/>
        <p:cNvGrpSpPr/>
        <p:nvPr/>
      </p:nvGrpSpPr>
      <p:grpSpPr>
        <a:xfrm>
          <a:off x="0" y="0"/>
          <a:ext cx="0" cy="0"/>
          <a:chOff x="0" y="0"/>
          <a:chExt cx="0" cy="0"/>
        </a:xfrm>
      </p:grpSpPr>
      <p:sp>
        <p:nvSpPr>
          <p:cNvPr id="85" name="Google Shape;85;p18"/>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8"/>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87" name="Shape 87"/>
        <p:cNvGrpSpPr/>
        <p:nvPr/>
      </p:nvGrpSpPr>
      <p:grpSpPr>
        <a:xfrm>
          <a:off x="0" y="0"/>
          <a:ext cx="0" cy="0"/>
          <a:chOff x="0" y="0"/>
          <a:chExt cx="0" cy="0"/>
        </a:xfrm>
      </p:grpSpPr>
      <p:sp>
        <p:nvSpPr>
          <p:cNvPr id="88" name="Google Shape;88;p19"/>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9"/>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0" name="Google Shape;90;p19"/>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1" name="Shape 91"/>
        <p:cNvGrpSpPr/>
        <p:nvPr/>
      </p:nvGrpSpPr>
      <p:grpSpPr>
        <a:xfrm>
          <a:off x="0" y="0"/>
          <a:ext cx="0" cy="0"/>
          <a:chOff x="0" y="0"/>
          <a:chExt cx="0" cy="0"/>
        </a:xfrm>
      </p:grpSpPr>
      <p:sp>
        <p:nvSpPr>
          <p:cNvPr id="92" name="Google Shape;92;p20"/>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93" name="Shape 93"/>
        <p:cNvGrpSpPr/>
        <p:nvPr/>
      </p:nvGrpSpPr>
      <p:grpSpPr>
        <a:xfrm>
          <a:off x="0" y="0"/>
          <a:ext cx="0" cy="0"/>
          <a:chOff x="0" y="0"/>
          <a:chExt cx="0" cy="0"/>
        </a:xfrm>
      </p:grpSpPr>
      <p:sp>
        <p:nvSpPr>
          <p:cNvPr id="94" name="Google Shape;94;p21"/>
          <p:cNvSpPr txBox="1"/>
          <p:nvPr>
            <p:ph idx="1" type="subTitle"/>
          </p:nvPr>
        </p:nvSpPr>
        <p:spPr>
          <a:xfrm>
            <a:off x="581040" y="702000"/>
            <a:ext cx="11029680" cy="470052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6" name="Shape 16"/>
        <p:cNvGrpSpPr/>
        <p:nvPr/>
      </p:nvGrpSpPr>
      <p:grpSpPr>
        <a:xfrm>
          <a:off x="0" y="0"/>
          <a:ext cx="0" cy="0"/>
          <a:chOff x="0" y="0"/>
          <a:chExt cx="0" cy="0"/>
        </a:xfrm>
      </p:grpSpPr>
      <p:sp>
        <p:nvSpPr>
          <p:cNvPr id="17" name="Google Shape;17;p3"/>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95" name="Shape 95"/>
        <p:cNvGrpSpPr/>
        <p:nvPr/>
      </p:nvGrpSpPr>
      <p:grpSpPr>
        <a:xfrm>
          <a:off x="0" y="0"/>
          <a:ext cx="0" cy="0"/>
          <a:chOff x="0" y="0"/>
          <a:chExt cx="0" cy="0"/>
        </a:xfrm>
      </p:grpSpPr>
      <p:sp>
        <p:nvSpPr>
          <p:cNvPr id="96" name="Google Shape;96;p22"/>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22"/>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8" name="Google Shape;98;p22"/>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9" name="Google Shape;99;p22"/>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00" name="Shape 100"/>
        <p:cNvGrpSpPr/>
        <p:nvPr/>
      </p:nvGrpSpPr>
      <p:grpSpPr>
        <a:xfrm>
          <a:off x="0" y="0"/>
          <a:ext cx="0" cy="0"/>
          <a:chOff x="0" y="0"/>
          <a:chExt cx="0" cy="0"/>
        </a:xfrm>
      </p:grpSpPr>
      <p:sp>
        <p:nvSpPr>
          <p:cNvPr id="101" name="Google Shape;101;p23"/>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3"/>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3" name="Google Shape;103;p23"/>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4" name="Google Shape;104;p23"/>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05" name="Shape 105"/>
        <p:cNvGrpSpPr/>
        <p:nvPr/>
      </p:nvGrpSpPr>
      <p:grpSpPr>
        <a:xfrm>
          <a:off x="0" y="0"/>
          <a:ext cx="0" cy="0"/>
          <a:chOff x="0" y="0"/>
          <a:chExt cx="0" cy="0"/>
        </a:xfrm>
      </p:grpSpPr>
      <p:sp>
        <p:nvSpPr>
          <p:cNvPr id="106" name="Google Shape;106;p24"/>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4"/>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8" name="Google Shape;108;p24"/>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9" name="Google Shape;109;p24"/>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10" name="Shape 110"/>
        <p:cNvGrpSpPr/>
        <p:nvPr/>
      </p:nvGrpSpPr>
      <p:grpSpPr>
        <a:xfrm>
          <a:off x="0" y="0"/>
          <a:ext cx="0" cy="0"/>
          <a:chOff x="0" y="0"/>
          <a:chExt cx="0" cy="0"/>
        </a:xfrm>
      </p:grpSpPr>
      <p:sp>
        <p:nvSpPr>
          <p:cNvPr id="111" name="Google Shape;111;p25"/>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25"/>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3" name="Google Shape;113;p25"/>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14" name="Shape 114"/>
        <p:cNvGrpSpPr/>
        <p:nvPr/>
      </p:nvGrpSpPr>
      <p:grpSpPr>
        <a:xfrm>
          <a:off x="0" y="0"/>
          <a:ext cx="0" cy="0"/>
          <a:chOff x="0" y="0"/>
          <a:chExt cx="0" cy="0"/>
        </a:xfrm>
      </p:grpSpPr>
      <p:sp>
        <p:nvSpPr>
          <p:cNvPr id="115" name="Google Shape;115;p26"/>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26"/>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7" name="Google Shape;117;p26"/>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8" name="Google Shape;118;p26"/>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9" name="Google Shape;119;p26"/>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0" name="Google Shape;120;p26"/>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1" name="Google Shape;121;p26"/>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9" name="Shape 19"/>
        <p:cNvGrpSpPr/>
        <p:nvPr/>
      </p:nvGrpSpPr>
      <p:grpSpPr>
        <a:xfrm>
          <a:off x="0" y="0"/>
          <a:ext cx="0" cy="0"/>
          <a:chOff x="0" y="0"/>
          <a:chExt cx="0" cy="0"/>
        </a:xfrm>
      </p:grpSpPr>
      <p:sp>
        <p:nvSpPr>
          <p:cNvPr id="20" name="Google Shape;20;p4"/>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2" name="Shape 22"/>
        <p:cNvGrpSpPr/>
        <p:nvPr/>
      </p:nvGrpSpPr>
      <p:grpSpPr>
        <a:xfrm>
          <a:off x="0" y="0"/>
          <a:ext cx="0" cy="0"/>
          <a:chOff x="0" y="0"/>
          <a:chExt cx="0" cy="0"/>
        </a:xfrm>
      </p:grpSpPr>
      <p:sp>
        <p:nvSpPr>
          <p:cNvPr id="23" name="Google Shape;23;p5"/>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5"/>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 name="Google Shape;25;p5"/>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8" name="Shape 28"/>
        <p:cNvGrpSpPr/>
        <p:nvPr/>
      </p:nvGrpSpPr>
      <p:grpSpPr>
        <a:xfrm>
          <a:off x="0" y="0"/>
          <a:ext cx="0" cy="0"/>
          <a:chOff x="0" y="0"/>
          <a:chExt cx="0" cy="0"/>
        </a:xfrm>
      </p:grpSpPr>
      <p:sp>
        <p:nvSpPr>
          <p:cNvPr id="29" name="Google Shape;29;p7"/>
          <p:cNvSpPr txBox="1"/>
          <p:nvPr>
            <p:ph idx="1" type="subTitle"/>
          </p:nvPr>
        </p:nvSpPr>
        <p:spPr>
          <a:xfrm>
            <a:off x="581040" y="702000"/>
            <a:ext cx="11029680" cy="470052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30" name="Shape 30"/>
        <p:cNvGrpSpPr/>
        <p:nvPr/>
      </p:nvGrpSpPr>
      <p:grpSpPr>
        <a:xfrm>
          <a:off x="0" y="0"/>
          <a:ext cx="0" cy="0"/>
          <a:chOff x="0" y="0"/>
          <a:chExt cx="0" cy="0"/>
        </a:xfrm>
      </p:grpSpPr>
      <p:sp>
        <p:nvSpPr>
          <p:cNvPr id="31" name="Google Shape;31;p8"/>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8"/>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 name="Google Shape;33;p8"/>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 name="Google Shape;34;p8"/>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5" name="Shape 35"/>
        <p:cNvGrpSpPr/>
        <p:nvPr/>
      </p:nvGrpSpPr>
      <p:grpSpPr>
        <a:xfrm>
          <a:off x="0" y="0"/>
          <a:ext cx="0" cy="0"/>
          <a:chOff x="0" y="0"/>
          <a:chExt cx="0" cy="0"/>
        </a:xfrm>
      </p:grpSpPr>
      <p:sp>
        <p:nvSpPr>
          <p:cNvPr id="36" name="Google Shape;36;p9"/>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9"/>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8" name="Google Shape;38;p9"/>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9" name="Google Shape;39;p9"/>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40" name="Shape 40"/>
        <p:cNvGrpSpPr/>
        <p:nvPr/>
      </p:nvGrpSpPr>
      <p:grpSpPr>
        <a:xfrm>
          <a:off x="0" y="0"/>
          <a:ext cx="0" cy="0"/>
          <a:chOff x="0" y="0"/>
          <a:chExt cx="0" cy="0"/>
        </a:xfrm>
      </p:grpSpPr>
      <p:sp>
        <p:nvSpPr>
          <p:cNvPr id="41" name="Google Shape;41;p10"/>
          <p:cNvSpPr txBox="1"/>
          <p:nvPr>
            <p:ph type="title"/>
          </p:nvPr>
        </p:nvSpPr>
        <p:spPr>
          <a:xfrm>
            <a:off x="581040" y="702000"/>
            <a:ext cx="11029680" cy="101376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0"/>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3" name="Google Shape;43;p10"/>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4" name="Google Shape;44;p10"/>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5" name="Shape 5"/>
        <p:cNvGrpSpPr/>
        <p:nvPr/>
      </p:nvGrpSpPr>
      <p:grpSpPr>
        <a:xfrm>
          <a:off x="0" y="0"/>
          <a:ext cx="0" cy="0"/>
          <a:chOff x="0" y="0"/>
          <a:chExt cx="0" cy="0"/>
        </a:xfrm>
      </p:grpSpPr>
      <p:sp>
        <p:nvSpPr>
          <p:cNvPr id="6" name="Google Shape;6;p1"/>
          <p:cNvSpPr/>
          <p:nvPr/>
        </p:nvSpPr>
        <p:spPr>
          <a:xfrm>
            <a:off x="446400" y="457200"/>
            <a:ext cx="3703320" cy="95040"/>
          </a:xfrm>
          <a:custGeom>
            <a:rect b="b" l="l" r="r" t="t"/>
            <a:pathLst>
              <a:path extrusionOk="0" h="21600" w="21600">
                <a:moveTo>
                  <a:pt x="0" y="0"/>
                </a:moveTo>
                <a:lnTo>
                  <a:pt x="21600" y="0"/>
                </a:lnTo>
                <a:lnTo>
                  <a:pt x="21600" y="21600"/>
                </a:lnTo>
                <a:lnTo>
                  <a:pt x="0" y="21600"/>
                </a:lnTo>
                <a:close/>
              </a:path>
            </a:pathLst>
          </a:custGeom>
          <a:solidFill>
            <a:srgbClr val="1A3260"/>
          </a:solidFill>
          <a:ln>
            <a:noFill/>
          </a:ln>
        </p:spPr>
      </p:sp>
      <p:sp>
        <p:nvSpPr>
          <p:cNvPr id="7" name="Google Shape;7;p1"/>
          <p:cNvSpPr/>
          <p:nvPr/>
        </p:nvSpPr>
        <p:spPr>
          <a:xfrm>
            <a:off x="8042040" y="453600"/>
            <a:ext cx="3703320" cy="98640"/>
          </a:xfrm>
          <a:custGeom>
            <a:rect b="b" l="l" r="r" t="t"/>
            <a:pathLst>
              <a:path extrusionOk="0" h="21600" w="21600">
                <a:moveTo>
                  <a:pt x="0" y="0"/>
                </a:moveTo>
                <a:lnTo>
                  <a:pt x="21600" y="0"/>
                </a:lnTo>
                <a:lnTo>
                  <a:pt x="21600" y="21600"/>
                </a:lnTo>
                <a:lnTo>
                  <a:pt x="0" y="21600"/>
                </a:lnTo>
                <a:close/>
              </a:path>
            </a:pathLst>
          </a:custGeom>
          <a:solidFill>
            <a:srgbClr val="969FA7"/>
          </a:solidFill>
          <a:ln>
            <a:noFill/>
          </a:ln>
        </p:spPr>
      </p:sp>
      <p:sp>
        <p:nvSpPr>
          <p:cNvPr id="8" name="Google Shape;8;p1"/>
          <p:cNvSpPr/>
          <p:nvPr/>
        </p:nvSpPr>
        <p:spPr>
          <a:xfrm>
            <a:off x="4241880" y="457200"/>
            <a:ext cx="3703320" cy="91440"/>
          </a:xfrm>
          <a:custGeom>
            <a:rect b="b" l="l" r="r" t="t"/>
            <a:pathLst>
              <a:path extrusionOk="0" h="21600" w="21600">
                <a:moveTo>
                  <a:pt x="0" y="0"/>
                </a:moveTo>
                <a:lnTo>
                  <a:pt x="21600" y="0"/>
                </a:lnTo>
                <a:lnTo>
                  <a:pt x="21600" y="21600"/>
                </a:lnTo>
                <a:lnTo>
                  <a:pt x="0" y="21600"/>
                </a:lnTo>
                <a:close/>
              </a:path>
            </a:pathLst>
          </a:custGeom>
          <a:solidFill>
            <a:srgbClr val="4590B8"/>
          </a:solidFill>
          <a:ln>
            <a:noFill/>
          </a:ln>
        </p:spPr>
      </p:sp>
      <p:sp>
        <p:nvSpPr>
          <p:cNvPr id="9" name="Google Shape;9;p1"/>
          <p:cNvSpPr/>
          <p:nvPr/>
        </p:nvSpPr>
        <p:spPr>
          <a:xfrm>
            <a:off x="446400" y="3085920"/>
            <a:ext cx="11262960" cy="3304800"/>
          </a:xfrm>
          <a:custGeom>
            <a:rect b="b" l="l" r="r" t="t"/>
            <a:pathLst>
              <a:path extrusionOk="0" h="21600" w="21600">
                <a:moveTo>
                  <a:pt x="0" y="0"/>
                </a:moveTo>
                <a:lnTo>
                  <a:pt x="21600" y="0"/>
                </a:lnTo>
                <a:lnTo>
                  <a:pt x="21600" y="21600"/>
                </a:lnTo>
                <a:lnTo>
                  <a:pt x="0" y="21600"/>
                </a:lnTo>
                <a:close/>
              </a:path>
            </a:pathLst>
          </a:custGeom>
          <a:solidFill>
            <a:srgbClr val="1A3260"/>
          </a:solidFill>
          <a:ln>
            <a:noFill/>
          </a:ln>
        </p:spPr>
      </p:sp>
      <p:sp>
        <p:nvSpPr>
          <p:cNvPr id="10" name="Google Shape;10;p1"/>
          <p:cNvSpPr txBox="1"/>
          <p:nvPr>
            <p:ph type="title"/>
          </p:nvPr>
        </p:nvSpPr>
        <p:spPr>
          <a:xfrm>
            <a:off x="581040" y="1020600"/>
            <a:ext cx="10993680" cy="1474920"/>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 name="Google Shape;11;p1"/>
          <p:cNvSpPr txBox="1"/>
          <p:nvPr>
            <p:ph idx="10" type="dt"/>
          </p:nvPr>
        </p:nvSpPr>
        <p:spPr>
          <a:xfrm>
            <a:off x="7606080" y="5956200"/>
            <a:ext cx="2844720" cy="365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2" name="Google Shape;12;p1"/>
          <p:cNvSpPr txBox="1"/>
          <p:nvPr>
            <p:ph idx="11" type="ftr"/>
          </p:nvPr>
        </p:nvSpPr>
        <p:spPr>
          <a:xfrm>
            <a:off x="581040" y="5951880"/>
            <a:ext cx="6917040" cy="365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3" name="Google Shape;13;p1"/>
          <p:cNvSpPr txBox="1"/>
          <p:nvPr>
            <p:ph idx="12" type="sldNum"/>
          </p:nvPr>
        </p:nvSpPr>
        <p:spPr>
          <a:xfrm>
            <a:off x="10558440" y="5956200"/>
            <a:ext cx="1016280" cy="36504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None/>
              <a:defRPr b="0" i="0" sz="900" u="none" cap="none" strike="noStrike">
                <a:solidFill>
                  <a:srgbClr val="2F5AAC"/>
                </a:solidFill>
                <a:latin typeface="Gill Sans"/>
                <a:ea typeface="Gill Sans"/>
                <a:cs typeface="Gill Sans"/>
                <a:sym typeface="Gill Sans"/>
              </a:defRPr>
            </a:lvl1pPr>
            <a:lvl2pPr indent="0" lvl="1" marL="0" marR="0" rtl="0" algn="r">
              <a:lnSpc>
                <a:spcPct val="100000"/>
              </a:lnSpc>
              <a:spcBef>
                <a:spcPts val="0"/>
              </a:spcBef>
              <a:buNone/>
              <a:defRPr b="0" i="0" sz="900" u="none" cap="none" strike="noStrike">
                <a:solidFill>
                  <a:srgbClr val="2F5AAC"/>
                </a:solidFill>
                <a:latin typeface="Gill Sans"/>
                <a:ea typeface="Gill Sans"/>
                <a:cs typeface="Gill Sans"/>
                <a:sym typeface="Gill Sans"/>
              </a:defRPr>
            </a:lvl2pPr>
            <a:lvl3pPr indent="0" lvl="2" marL="0" marR="0" rtl="0" algn="r">
              <a:lnSpc>
                <a:spcPct val="100000"/>
              </a:lnSpc>
              <a:spcBef>
                <a:spcPts val="0"/>
              </a:spcBef>
              <a:buNone/>
              <a:defRPr b="0" i="0" sz="900" u="none" cap="none" strike="noStrike">
                <a:solidFill>
                  <a:srgbClr val="2F5AAC"/>
                </a:solidFill>
                <a:latin typeface="Gill Sans"/>
                <a:ea typeface="Gill Sans"/>
                <a:cs typeface="Gill Sans"/>
                <a:sym typeface="Gill Sans"/>
              </a:defRPr>
            </a:lvl3pPr>
            <a:lvl4pPr indent="0" lvl="3" marL="0" marR="0" rtl="0" algn="r">
              <a:lnSpc>
                <a:spcPct val="100000"/>
              </a:lnSpc>
              <a:spcBef>
                <a:spcPts val="0"/>
              </a:spcBef>
              <a:buNone/>
              <a:defRPr b="0" i="0" sz="900" u="none" cap="none" strike="noStrike">
                <a:solidFill>
                  <a:srgbClr val="2F5AAC"/>
                </a:solidFill>
                <a:latin typeface="Gill Sans"/>
                <a:ea typeface="Gill Sans"/>
                <a:cs typeface="Gill Sans"/>
                <a:sym typeface="Gill Sans"/>
              </a:defRPr>
            </a:lvl4pPr>
            <a:lvl5pPr indent="0" lvl="4" marL="0" marR="0" rtl="0" algn="r">
              <a:lnSpc>
                <a:spcPct val="100000"/>
              </a:lnSpc>
              <a:spcBef>
                <a:spcPts val="0"/>
              </a:spcBef>
              <a:buNone/>
              <a:defRPr b="0" i="0" sz="900" u="none" cap="none" strike="noStrike">
                <a:solidFill>
                  <a:srgbClr val="2F5AAC"/>
                </a:solidFill>
                <a:latin typeface="Gill Sans"/>
                <a:ea typeface="Gill Sans"/>
                <a:cs typeface="Gill Sans"/>
                <a:sym typeface="Gill Sans"/>
              </a:defRPr>
            </a:lvl5pPr>
            <a:lvl6pPr indent="0" lvl="5" marL="0" marR="0" rtl="0" algn="r">
              <a:lnSpc>
                <a:spcPct val="100000"/>
              </a:lnSpc>
              <a:spcBef>
                <a:spcPts val="0"/>
              </a:spcBef>
              <a:buNone/>
              <a:defRPr b="0" i="0" sz="900" u="none" cap="none" strike="noStrike">
                <a:solidFill>
                  <a:srgbClr val="2F5AAC"/>
                </a:solidFill>
                <a:latin typeface="Gill Sans"/>
                <a:ea typeface="Gill Sans"/>
                <a:cs typeface="Gill Sans"/>
                <a:sym typeface="Gill Sans"/>
              </a:defRPr>
            </a:lvl6pPr>
            <a:lvl7pPr indent="0" lvl="6" marL="0" marR="0" rtl="0" algn="r">
              <a:lnSpc>
                <a:spcPct val="100000"/>
              </a:lnSpc>
              <a:spcBef>
                <a:spcPts val="0"/>
              </a:spcBef>
              <a:buNone/>
              <a:defRPr b="0" i="0" sz="900" u="none" cap="none" strike="noStrike">
                <a:solidFill>
                  <a:srgbClr val="2F5AAC"/>
                </a:solidFill>
                <a:latin typeface="Gill Sans"/>
                <a:ea typeface="Gill Sans"/>
                <a:cs typeface="Gill Sans"/>
                <a:sym typeface="Gill Sans"/>
              </a:defRPr>
            </a:lvl7pPr>
            <a:lvl8pPr indent="0" lvl="7" marL="0" marR="0" rtl="0" algn="r">
              <a:lnSpc>
                <a:spcPct val="100000"/>
              </a:lnSpc>
              <a:spcBef>
                <a:spcPts val="0"/>
              </a:spcBef>
              <a:buNone/>
              <a:defRPr b="0" i="0" sz="900" u="none" cap="none" strike="noStrike">
                <a:solidFill>
                  <a:srgbClr val="2F5AAC"/>
                </a:solidFill>
                <a:latin typeface="Gill Sans"/>
                <a:ea typeface="Gill Sans"/>
                <a:cs typeface="Gill Sans"/>
                <a:sym typeface="Gill Sans"/>
              </a:defRPr>
            </a:lvl8pPr>
            <a:lvl9pPr indent="0" lvl="8" marL="0" marR="0" rtl="0" algn="r">
              <a:lnSpc>
                <a:spcPct val="100000"/>
              </a:lnSpc>
              <a:spcBef>
                <a:spcPts val="0"/>
              </a:spcBef>
              <a:buNone/>
              <a:defRPr b="0" i="0" sz="900" u="none" cap="none" strike="noStrike">
                <a:solidFill>
                  <a:srgbClr val="2F5AAC"/>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
        <p:nvSpPr>
          <p:cNvPr id="14" name="Google Shape;14;p1"/>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63" name="Shape 63"/>
        <p:cNvGrpSpPr/>
        <p:nvPr/>
      </p:nvGrpSpPr>
      <p:grpSpPr>
        <a:xfrm>
          <a:off x="0" y="0"/>
          <a:ext cx="0" cy="0"/>
          <a:chOff x="0" y="0"/>
          <a:chExt cx="0" cy="0"/>
        </a:xfrm>
      </p:grpSpPr>
      <p:sp>
        <p:nvSpPr>
          <p:cNvPr id="64" name="Google Shape;64;p14"/>
          <p:cNvSpPr/>
          <p:nvPr/>
        </p:nvSpPr>
        <p:spPr>
          <a:xfrm>
            <a:off x="446400" y="457200"/>
            <a:ext cx="3703320" cy="95040"/>
          </a:xfrm>
          <a:custGeom>
            <a:rect b="b" l="l" r="r" t="t"/>
            <a:pathLst>
              <a:path extrusionOk="0" h="21600" w="21600">
                <a:moveTo>
                  <a:pt x="0" y="0"/>
                </a:moveTo>
                <a:lnTo>
                  <a:pt x="21600" y="0"/>
                </a:lnTo>
                <a:lnTo>
                  <a:pt x="21600" y="21600"/>
                </a:lnTo>
                <a:lnTo>
                  <a:pt x="0" y="21600"/>
                </a:lnTo>
                <a:close/>
              </a:path>
            </a:pathLst>
          </a:custGeom>
          <a:solidFill>
            <a:srgbClr val="1A3260"/>
          </a:solidFill>
          <a:ln>
            <a:noFill/>
          </a:ln>
        </p:spPr>
      </p:sp>
      <p:sp>
        <p:nvSpPr>
          <p:cNvPr id="65" name="Google Shape;65;p14"/>
          <p:cNvSpPr/>
          <p:nvPr/>
        </p:nvSpPr>
        <p:spPr>
          <a:xfrm>
            <a:off x="8042040" y="453600"/>
            <a:ext cx="3703320" cy="98640"/>
          </a:xfrm>
          <a:custGeom>
            <a:rect b="b" l="l" r="r" t="t"/>
            <a:pathLst>
              <a:path extrusionOk="0" h="21600" w="21600">
                <a:moveTo>
                  <a:pt x="0" y="0"/>
                </a:moveTo>
                <a:lnTo>
                  <a:pt x="21600" y="0"/>
                </a:lnTo>
                <a:lnTo>
                  <a:pt x="21600" y="21600"/>
                </a:lnTo>
                <a:lnTo>
                  <a:pt x="0" y="21600"/>
                </a:lnTo>
                <a:close/>
              </a:path>
            </a:pathLst>
          </a:custGeom>
          <a:solidFill>
            <a:srgbClr val="969FA7"/>
          </a:solidFill>
          <a:ln>
            <a:noFill/>
          </a:ln>
        </p:spPr>
      </p:sp>
      <p:sp>
        <p:nvSpPr>
          <p:cNvPr id="66" name="Google Shape;66;p14"/>
          <p:cNvSpPr/>
          <p:nvPr/>
        </p:nvSpPr>
        <p:spPr>
          <a:xfrm>
            <a:off x="4241880" y="457200"/>
            <a:ext cx="3703320" cy="91440"/>
          </a:xfrm>
          <a:custGeom>
            <a:rect b="b" l="l" r="r" t="t"/>
            <a:pathLst>
              <a:path extrusionOk="0" h="21600" w="21600">
                <a:moveTo>
                  <a:pt x="0" y="0"/>
                </a:moveTo>
                <a:lnTo>
                  <a:pt x="21600" y="0"/>
                </a:lnTo>
                <a:lnTo>
                  <a:pt x="21600" y="21600"/>
                </a:lnTo>
                <a:lnTo>
                  <a:pt x="0" y="21600"/>
                </a:lnTo>
                <a:close/>
              </a:path>
            </a:pathLst>
          </a:custGeom>
          <a:solidFill>
            <a:srgbClr val="4590B8"/>
          </a:solidFill>
          <a:ln>
            <a:noFill/>
          </a:ln>
        </p:spPr>
      </p:sp>
      <p:sp>
        <p:nvSpPr>
          <p:cNvPr id="67" name="Google Shape;67;p14"/>
          <p:cNvSpPr/>
          <p:nvPr/>
        </p:nvSpPr>
        <p:spPr>
          <a:xfrm>
            <a:off x="440280" y="614520"/>
            <a:ext cx="11309400" cy="1189440"/>
          </a:xfrm>
          <a:custGeom>
            <a:rect b="b" l="l" r="r" t="t"/>
            <a:pathLst>
              <a:path extrusionOk="0" h="21600" w="21600">
                <a:moveTo>
                  <a:pt x="0" y="0"/>
                </a:moveTo>
                <a:lnTo>
                  <a:pt x="21600" y="0"/>
                </a:lnTo>
                <a:lnTo>
                  <a:pt x="21600" y="21600"/>
                </a:lnTo>
                <a:lnTo>
                  <a:pt x="0" y="21600"/>
                </a:lnTo>
                <a:close/>
              </a:path>
            </a:pathLst>
          </a:custGeom>
          <a:solidFill>
            <a:srgbClr val="1A3260"/>
          </a:solidFill>
          <a:ln>
            <a:noFill/>
          </a:ln>
        </p:spPr>
      </p:sp>
      <p:sp>
        <p:nvSpPr>
          <p:cNvPr id="68" name="Google Shape;68;p14"/>
          <p:cNvSpPr txBox="1"/>
          <p:nvPr>
            <p:ph type="title"/>
          </p:nvPr>
        </p:nvSpPr>
        <p:spPr>
          <a:xfrm>
            <a:off x="581040" y="702000"/>
            <a:ext cx="11029680" cy="1013760"/>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9" name="Google Shape;69;p14"/>
          <p:cNvSpPr txBox="1"/>
          <p:nvPr>
            <p:ph idx="2" type="title"/>
          </p:nvPr>
        </p:nvSpPr>
        <p:spPr>
          <a:xfrm>
            <a:off x="581040" y="2180520"/>
            <a:ext cx="11029680" cy="367848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0" name="Google Shape;70;p14"/>
          <p:cNvSpPr txBox="1"/>
          <p:nvPr>
            <p:ph idx="10" type="dt"/>
          </p:nvPr>
        </p:nvSpPr>
        <p:spPr>
          <a:xfrm>
            <a:off x="7606080" y="5956200"/>
            <a:ext cx="2844720" cy="365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1" name="Google Shape;71;p14"/>
          <p:cNvSpPr txBox="1"/>
          <p:nvPr>
            <p:ph idx="11" type="ftr"/>
          </p:nvPr>
        </p:nvSpPr>
        <p:spPr>
          <a:xfrm>
            <a:off x="581040" y="5951880"/>
            <a:ext cx="6917040" cy="365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2" name="Google Shape;72;p14"/>
          <p:cNvSpPr txBox="1"/>
          <p:nvPr>
            <p:ph idx="12" type="sldNum"/>
          </p:nvPr>
        </p:nvSpPr>
        <p:spPr>
          <a:xfrm>
            <a:off x="10558440" y="5956200"/>
            <a:ext cx="1052640" cy="36504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None/>
              <a:defRPr b="0" i="0" sz="900" u="none" cap="none" strike="noStrike">
                <a:solidFill>
                  <a:srgbClr val="4590B8"/>
                </a:solidFill>
                <a:latin typeface="Gill Sans"/>
                <a:ea typeface="Gill Sans"/>
                <a:cs typeface="Gill Sans"/>
                <a:sym typeface="Gill Sans"/>
              </a:defRPr>
            </a:lvl1pPr>
            <a:lvl2pPr indent="0" lvl="1" marL="0" marR="0" rtl="0" algn="r">
              <a:lnSpc>
                <a:spcPct val="100000"/>
              </a:lnSpc>
              <a:spcBef>
                <a:spcPts val="0"/>
              </a:spcBef>
              <a:buNone/>
              <a:defRPr b="0" i="0" sz="900" u="none" cap="none" strike="noStrike">
                <a:solidFill>
                  <a:srgbClr val="4590B8"/>
                </a:solidFill>
                <a:latin typeface="Gill Sans"/>
                <a:ea typeface="Gill Sans"/>
                <a:cs typeface="Gill Sans"/>
                <a:sym typeface="Gill Sans"/>
              </a:defRPr>
            </a:lvl2pPr>
            <a:lvl3pPr indent="0" lvl="2" marL="0" marR="0" rtl="0" algn="r">
              <a:lnSpc>
                <a:spcPct val="100000"/>
              </a:lnSpc>
              <a:spcBef>
                <a:spcPts val="0"/>
              </a:spcBef>
              <a:buNone/>
              <a:defRPr b="0" i="0" sz="900" u="none" cap="none" strike="noStrike">
                <a:solidFill>
                  <a:srgbClr val="4590B8"/>
                </a:solidFill>
                <a:latin typeface="Gill Sans"/>
                <a:ea typeface="Gill Sans"/>
                <a:cs typeface="Gill Sans"/>
                <a:sym typeface="Gill Sans"/>
              </a:defRPr>
            </a:lvl3pPr>
            <a:lvl4pPr indent="0" lvl="3" marL="0" marR="0" rtl="0" algn="r">
              <a:lnSpc>
                <a:spcPct val="100000"/>
              </a:lnSpc>
              <a:spcBef>
                <a:spcPts val="0"/>
              </a:spcBef>
              <a:buNone/>
              <a:defRPr b="0" i="0" sz="900" u="none" cap="none" strike="noStrike">
                <a:solidFill>
                  <a:srgbClr val="4590B8"/>
                </a:solidFill>
                <a:latin typeface="Gill Sans"/>
                <a:ea typeface="Gill Sans"/>
                <a:cs typeface="Gill Sans"/>
                <a:sym typeface="Gill Sans"/>
              </a:defRPr>
            </a:lvl4pPr>
            <a:lvl5pPr indent="0" lvl="4" marL="0" marR="0" rtl="0" algn="r">
              <a:lnSpc>
                <a:spcPct val="100000"/>
              </a:lnSpc>
              <a:spcBef>
                <a:spcPts val="0"/>
              </a:spcBef>
              <a:buNone/>
              <a:defRPr b="0" i="0" sz="900" u="none" cap="none" strike="noStrike">
                <a:solidFill>
                  <a:srgbClr val="4590B8"/>
                </a:solidFill>
                <a:latin typeface="Gill Sans"/>
                <a:ea typeface="Gill Sans"/>
                <a:cs typeface="Gill Sans"/>
                <a:sym typeface="Gill Sans"/>
              </a:defRPr>
            </a:lvl5pPr>
            <a:lvl6pPr indent="0" lvl="5" marL="0" marR="0" rtl="0" algn="r">
              <a:lnSpc>
                <a:spcPct val="100000"/>
              </a:lnSpc>
              <a:spcBef>
                <a:spcPts val="0"/>
              </a:spcBef>
              <a:buNone/>
              <a:defRPr b="0" i="0" sz="900" u="none" cap="none" strike="noStrike">
                <a:solidFill>
                  <a:srgbClr val="4590B8"/>
                </a:solidFill>
                <a:latin typeface="Gill Sans"/>
                <a:ea typeface="Gill Sans"/>
                <a:cs typeface="Gill Sans"/>
                <a:sym typeface="Gill Sans"/>
              </a:defRPr>
            </a:lvl6pPr>
            <a:lvl7pPr indent="0" lvl="6" marL="0" marR="0" rtl="0" algn="r">
              <a:lnSpc>
                <a:spcPct val="100000"/>
              </a:lnSpc>
              <a:spcBef>
                <a:spcPts val="0"/>
              </a:spcBef>
              <a:buNone/>
              <a:defRPr b="0" i="0" sz="900" u="none" cap="none" strike="noStrike">
                <a:solidFill>
                  <a:srgbClr val="4590B8"/>
                </a:solidFill>
                <a:latin typeface="Gill Sans"/>
                <a:ea typeface="Gill Sans"/>
                <a:cs typeface="Gill Sans"/>
                <a:sym typeface="Gill Sans"/>
              </a:defRPr>
            </a:lvl7pPr>
            <a:lvl8pPr indent="0" lvl="7" marL="0" marR="0" rtl="0" algn="r">
              <a:lnSpc>
                <a:spcPct val="100000"/>
              </a:lnSpc>
              <a:spcBef>
                <a:spcPts val="0"/>
              </a:spcBef>
              <a:buNone/>
              <a:defRPr b="0" i="0" sz="900" u="none" cap="none" strike="noStrike">
                <a:solidFill>
                  <a:srgbClr val="4590B8"/>
                </a:solidFill>
                <a:latin typeface="Gill Sans"/>
                <a:ea typeface="Gill Sans"/>
                <a:cs typeface="Gill Sans"/>
                <a:sym typeface="Gill Sans"/>
              </a:defRPr>
            </a:lvl8pPr>
            <a:lvl9pPr indent="0" lvl="8" marL="0" marR="0" rtl="0" algn="r">
              <a:lnSpc>
                <a:spcPct val="100000"/>
              </a:lnSpc>
              <a:spcBef>
                <a:spcPts val="0"/>
              </a:spcBef>
              <a:buNone/>
              <a:defRPr b="0" i="0" sz="900" u="none" cap="none" strike="noStrike">
                <a:solidFill>
                  <a:srgbClr val="4590B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
        <p:nvSpPr>
          <p:cNvPr id="73" name="Google Shape;73;p14"/>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hyperlink" Target="http://www.youtube.com/watch?v=HxY2hsTEeRI" TargetMode="External"/><Relationship Id="rId6"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22.png"/><Relationship Id="rId9" Type="http://schemas.openxmlformats.org/officeDocument/2006/relationships/hyperlink" Target="https://www.littlewandlelettersandsounds.org.uk/resources/for-parents/" TargetMode="External"/><Relationship Id="rId5" Type="http://schemas.openxmlformats.org/officeDocument/2006/relationships/image" Target="../media/image32.png"/><Relationship Id="rId6" Type="http://schemas.openxmlformats.org/officeDocument/2006/relationships/image" Target="../media/image36.png"/><Relationship Id="rId7" Type="http://schemas.openxmlformats.org/officeDocument/2006/relationships/image" Target="../media/image41.png"/><Relationship Id="rId8"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hyperlink" Target="https://www.littlewandlelettersandsounds.org.uk/resources/for-parent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hyperlink" Target="https://www.littlewandlelettersandsounds.org.uk/resources/for-parents/" TargetMode="External"/><Relationship Id="rId5" Type="http://schemas.openxmlformats.org/officeDocument/2006/relationships/hyperlink" Target="https://www.littlewandlelettersandsounds.org.uk/resources/for-parent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62.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62.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0" Type="http://schemas.openxmlformats.org/officeDocument/2006/relationships/image" Target="../media/image14.jpg"/><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20.jp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12.png"/><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image" Target="../media/image48.png"/><Relationship Id="rId5" Type="http://schemas.openxmlformats.org/officeDocument/2006/relationships/image" Target="../media/image46.png"/><Relationship Id="rId6" Type="http://schemas.openxmlformats.org/officeDocument/2006/relationships/image" Target="../media/image57.png"/><Relationship Id="rId7" Type="http://schemas.openxmlformats.org/officeDocument/2006/relationships/image" Target="../media/image49.png"/><Relationship Id="rId8" Type="http://schemas.openxmlformats.org/officeDocument/2006/relationships/image" Target="../media/image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55.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61.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51.jpg"/><Relationship Id="rId4" Type="http://schemas.openxmlformats.org/officeDocument/2006/relationships/image" Target="../media/image58.png"/><Relationship Id="rId5" Type="http://schemas.openxmlformats.org/officeDocument/2006/relationships/image" Target="../media/image54.jpg"/><Relationship Id="rId6" Type="http://schemas.openxmlformats.org/officeDocument/2006/relationships/image" Target="../media/image53.png"/><Relationship Id="rId7" Type="http://schemas.openxmlformats.org/officeDocument/2006/relationships/image" Target="../media/image56.jpg"/></Relationships>
</file>

<file path=ppt/slides/_rels/slide3.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2.png"/><Relationship Id="rId13" Type="http://schemas.openxmlformats.org/officeDocument/2006/relationships/image" Target="../media/image30.png"/><Relationship Id="rId12"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9.jpg"/><Relationship Id="rId4" Type="http://schemas.openxmlformats.org/officeDocument/2006/relationships/image" Target="../media/image7.png"/><Relationship Id="rId9" Type="http://schemas.openxmlformats.org/officeDocument/2006/relationships/image" Target="../media/image16.png"/><Relationship Id="rId15" Type="http://schemas.openxmlformats.org/officeDocument/2006/relationships/image" Target="../media/image28.png"/><Relationship Id="rId14" Type="http://schemas.openxmlformats.org/officeDocument/2006/relationships/image" Target="../media/image24.png"/><Relationship Id="rId5" Type="http://schemas.openxmlformats.org/officeDocument/2006/relationships/image" Target="../media/image8.jpg"/><Relationship Id="rId6" Type="http://schemas.openxmlformats.org/officeDocument/2006/relationships/image" Target="../media/image21.png"/><Relationship Id="rId7" Type="http://schemas.openxmlformats.org/officeDocument/2006/relationships/image" Target="../media/image10.png"/><Relationship Id="rId8"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www.jameswolfe.greenwich.sch.uk/" TargetMode="External"/><Relationship Id="rId4" Type="http://schemas.openxmlformats.org/officeDocument/2006/relationships/hyperlink" Target="mailto:admin@jameswolfe.greenwich.sch.uk" TargetMode="External"/><Relationship Id="rId5"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7"/>
          <p:cNvSpPr txBox="1"/>
          <p:nvPr/>
        </p:nvSpPr>
        <p:spPr>
          <a:xfrm>
            <a:off x="396320" y="508335"/>
            <a:ext cx="9959700" cy="1474800"/>
          </a:xfrm>
          <a:prstGeom prst="rect">
            <a:avLst/>
          </a:prstGeom>
          <a:noFill/>
          <a:ln>
            <a:noFill/>
          </a:ln>
        </p:spPr>
        <p:txBody>
          <a:bodyPr anchorCtr="1" anchor="b" bIns="45700" lIns="91425" spcFirstLastPara="1" rIns="91425" wrap="square" tIns="45700">
            <a:normAutofit/>
          </a:bodyPr>
          <a:lstStyle/>
          <a:p>
            <a:pPr indent="0" lvl="0" marL="0" marR="0" rtl="0" algn="ctr">
              <a:lnSpc>
                <a:spcPct val="100000"/>
              </a:lnSpc>
              <a:spcBef>
                <a:spcPts val="0"/>
              </a:spcBef>
              <a:spcAft>
                <a:spcPts val="0"/>
              </a:spcAft>
              <a:buNone/>
            </a:pPr>
            <a:r>
              <a:rPr b="0" i="0" lang="en-US" sz="3600" u="none" cap="none" strike="noStrike">
                <a:solidFill>
                  <a:srgbClr val="1A3260"/>
                </a:solidFill>
                <a:latin typeface="Gill Sans"/>
                <a:ea typeface="Gill Sans"/>
                <a:cs typeface="Gill Sans"/>
                <a:sym typeface="Gill Sans"/>
              </a:rPr>
              <a:t>WELCOME TO JAMES WOLFE PRIMARY SCHOOL </a:t>
            </a:r>
            <a:r>
              <a:rPr b="0" i="0" lang="en-US" sz="2000" u="none" cap="none" strike="noStrike">
                <a:solidFill>
                  <a:srgbClr val="1A3260"/>
                </a:solidFill>
                <a:latin typeface="Gill Sans"/>
                <a:ea typeface="Gill Sans"/>
                <a:cs typeface="Gill Sans"/>
                <a:sym typeface="Gill Sans"/>
              </a:rPr>
              <a:t>WITH CENTRE FOR DEAF CHILDREN</a:t>
            </a:r>
            <a:endParaRPr b="0" i="0" sz="2000" u="none" cap="none" strike="noStrike">
              <a:latin typeface="Arial"/>
              <a:ea typeface="Arial"/>
              <a:cs typeface="Arial"/>
              <a:sym typeface="Arial"/>
            </a:endParaRPr>
          </a:p>
        </p:txBody>
      </p:sp>
      <p:pic>
        <p:nvPicPr>
          <p:cNvPr descr="A picture containing text&#10;&#10;Description automatically generated" id="127" name="Google Shape;127;p27"/>
          <p:cNvPicPr preferRelativeResize="0"/>
          <p:nvPr/>
        </p:nvPicPr>
        <p:blipFill rotWithShape="1">
          <a:blip r:embed="rId3">
            <a:alphaModFix/>
          </a:blip>
          <a:srcRect b="0" l="0" r="0" t="0"/>
          <a:stretch/>
        </p:blipFill>
        <p:spPr>
          <a:xfrm>
            <a:off x="4275000" y="1919880"/>
            <a:ext cx="2879640" cy="1233720"/>
          </a:xfrm>
          <a:prstGeom prst="rect">
            <a:avLst/>
          </a:prstGeom>
          <a:noFill/>
          <a:ln>
            <a:noFill/>
          </a:ln>
        </p:spPr>
      </p:pic>
      <p:pic>
        <p:nvPicPr>
          <p:cNvPr id="128" name="Google Shape;128;p27"/>
          <p:cNvPicPr preferRelativeResize="0"/>
          <p:nvPr/>
        </p:nvPicPr>
        <p:blipFill rotWithShape="1">
          <a:blip r:embed="rId4">
            <a:alphaModFix/>
          </a:blip>
          <a:srcRect b="0" l="0" r="0" t="0"/>
          <a:stretch/>
        </p:blipFill>
        <p:spPr>
          <a:xfrm>
            <a:off x="4275000" y="3153600"/>
            <a:ext cx="3252240" cy="3151080"/>
          </a:xfrm>
          <a:prstGeom prst="rect">
            <a:avLst/>
          </a:prstGeom>
          <a:noFill/>
          <a:ln>
            <a:noFill/>
          </a:ln>
        </p:spPr>
      </p:pic>
      <p:pic>
        <p:nvPicPr>
          <p:cNvPr descr="Official lyric video for Heather Small's reimagined version of 'Proud' with The London Metropolitan Orchestra, taken from her new album 'Colour My Life'. Buy or stream the album: https://HeatherSmall.lnk.to/CML&#10;&#10;Lyric video release date: Friday 22nd July 2022&#10;&#10;Listen to 'Proud' here: https://heathersmall.lnk.to/proud&#10;Release date: Thursday 2nd June 2022&#10;&#10;Buy or stream the new album 'Colour My Life': https://heathersmall.lnk.to/CML&#10;Release date: Friday 5th August 2022&#10;&#10;Socials: &#10;&#10;Facebook: https://www.facebook.com/heathersmallmpeople&#10;Instagram: https://www.instagram.com/heathersmallmpeople&#10;Twitter: https://twitter.com/MPeopleHeatherS&#10;TikTok: https://www.tiktok.com/@heathersmallmpeople&#10;Mixcloud: https://www.mixcloud.com/heathersmallmpeople&#10;Website: https://www.heathersmall-mpeople.com&#10;&#10;Lyrics: &#10;&#10;I look into the window of my mind&#10;Reflections of the fears I know I've left behind&#10;&#10;So I step out of the ordinary&#10;I can feel my soul ascending&#10;I'm on my way, can't stop me now&#10;And you can do the same, yeah&#10;&#10;What have you done today to make you feel proud?&#10;It's never too late to try&#10;What have you done today to make you feel proud?&#10;&#10;You could be so many people&#10;If you make that break for freedom&#10;So What have you done today to make you feel proud?&#10;&#10;Still so many answers I don't know&#10;(There are so many answers)&#10;Realise that to question is how we grow&#10;(To question is to grow)&#10;&#10;So I step out of the ordinary&#10;I can feel my soul ascending&#10;I'm on my way, can't stop me now&#10;You can do the same, yeah&#10;&#10;What have you done today to make you feel proud?&#10;It's never too late to try&#10;What have you done today to make you feel proud?&#10;Mmm, mmm, mmm&#10;You could be so many people&#10;If you make that break for freedom&#10;So What have you done today to make you feel proud?&#10;&#10;Yeah&#10;We need a change, yeah&#10;Do it today, yeah&#10;I can feel my spirit rising&#10;Change, yeah, we need a change, yeah&#10;So do it today, yeah&#10;'Cause I can see a clear horizon&#10;&#10;What have you done today to make you feel proud?&#10;To make you feel proud, yeah&#10;Let me hear ya, let me hear ya, let me hear ya&#10;what have you done today to make you feel proud?&#10;Yeah, yeah, yeah, yeah&#10;you could be so many people&#10;Just make a break for freedom&#10;So what have you done today to make you feel proud?&#10;&#10;What have you done today&#10;What have you done today? &#10;&#10;#HeatherSmall #Proud #ColourMyLife #NewMusic #LyricVideo" id="129" name="Google Shape;129;p27" title="Heather Small | Proud | Lyric Video">
            <a:hlinkClick r:id="rId5"/>
          </p:cNvPr>
          <p:cNvPicPr preferRelativeResize="0"/>
          <p:nvPr/>
        </p:nvPicPr>
        <p:blipFill>
          <a:blip r:embed="rId6">
            <a:alphaModFix/>
          </a:blip>
          <a:stretch>
            <a:fillRect/>
          </a:stretch>
        </p:blipFill>
        <p:spPr>
          <a:xfrm>
            <a:off x="10599395" y="650446"/>
            <a:ext cx="1404000" cy="789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6"/>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PHONICS</a:t>
            </a:r>
            <a:endParaRPr b="0" i="0" sz="2800" u="none" cap="none" strike="noStrike">
              <a:latin typeface="Arial"/>
              <a:ea typeface="Arial"/>
              <a:cs typeface="Arial"/>
              <a:sym typeface="Arial"/>
            </a:endParaRPr>
          </a:p>
        </p:txBody>
      </p:sp>
      <p:pic>
        <p:nvPicPr>
          <p:cNvPr id="210" name="Google Shape;210;p36"/>
          <p:cNvPicPr preferRelativeResize="0"/>
          <p:nvPr/>
        </p:nvPicPr>
        <p:blipFill rotWithShape="1">
          <a:blip r:embed="rId3">
            <a:alphaModFix/>
          </a:blip>
          <a:srcRect b="47742" l="36397" r="26649" t="15939"/>
          <a:stretch/>
        </p:blipFill>
        <p:spPr>
          <a:xfrm>
            <a:off x="2388550" y="2078750"/>
            <a:ext cx="7414800" cy="40992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7"/>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PHONICS</a:t>
            </a:r>
            <a:endParaRPr b="0" i="0" sz="2800" u="none" cap="none" strike="noStrike">
              <a:latin typeface="Arial"/>
              <a:ea typeface="Arial"/>
              <a:cs typeface="Arial"/>
              <a:sym typeface="Arial"/>
            </a:endParaRPr>
          </a:p>
        </p:txBody>
      </p:sp>
      <p:sp>
        <p:nvSpPr>
          <p:cNvPr id="216" name="Google Shape;216;p37"/>
          <p:cNvSpPr txBox="1"/>
          <p:nvPr>
            <p:ph idx="1" type="body"/>
          </p:nvPr>
        </p:nvSpPr>
        <p:spPr>
          <a:xfrm>
            <a:off x="581050" y="3195574"/>
            <a:ext cx="4895100" cy="16887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SzPts val="1018"/>
              <a:buNone/>
            </a:pPr>
            <a:r>
              <a:rPr lang="en-US"/>
              <a:t>This term, we are teaching Phase 2 of the programme.</a:t>
            </a:r>
            <a:endParaRPr/>
          </a:p>
          <a:p>
            <a:pPr indent="0" lvl="0" marL="0" rtl="0" algn="l">
              <a:lnSpc>
                <a:spcPct val="80000"/>
              </a:lnSpc>
              <a:spcBef>
                <a:spcPts val="0"/>
              </a:spcBef>
              <a:spcAft>
                <a:spcPts val="0"/>
              </a:spcAft>
              <a:buSzPts val="1018"/>
              <a:buNone/>
            </a:pPr>
            <a:r>
              <a:t/>
            </a:r>
            <a:endParaRPr/>
          </a:p>
          <a:p>
            <a:pPr indent="0" lvl="0" marL="0" rtl="0" algn="l">
              <a:lnSpc>
                <a:spcPct val="80000"/>
              </a:lnSpc>
              <a:spcBef>
                <a:spcPts val="0"/>
              </a:spcBef>
              <a:spcAft>
                <a:spcPts val="0"/>
              </a:spcAft>
              <a:buSzPts val="1018"/>
              <a:buNone/>
            </a:pPr>
            <a:r>
              <a:rPr lang="en-US"/>
              <a:t>These are the first group of letters and sounds that your child will learn. Your child has already been taught the sounds </a:t>
            </a:r>
            <a:r>
              <a:rPr b="1" lang="en-US"/>
              <a:t>s, a, t, p</a:t>
            </a:r>
            <a:r>
              <a:rPr lang="en-US"/>
              <a:t> and </a:t>
            </a:r>
            <a:r>
              <a:rPr b="1" lang="en-US"/>
              <a:t>i</a:t>
            </a:r>
            <a:r>
              <a:rPr lang="en-US"/>
              <a:t>. </a:t>
            </a:r>
            <a:endParaRPr/>
          </a:p>
          <a:p>
            <a:pPr indent="0" lvl="0" marL="0" rtl="0" algn="l">
              <a:lnSpc>
                <a:spcPct val="80000"/>
              </a:lnSpc>
              <a:spcBef>
                <a:spcPts val="0"/>
              </a:spcBef>
              <a:spcAft>
                <a:spcPts val="0"/>
              </a:spcAft>
              <a:buSzPts val="1018"/>
              <a:buNone/>
            </a:pPr>
            <a:r>
              <a:t/>
            </a:r>
            <a:endParaRPr/>
          </a:p>
          <a:p>
            <a:pPr indent="0" lvl="0" marL="0" rtl="0" algn="l">
              <a:lnSpc>
                <a:spcPct val="80000"/>
              </a:lnSpc>
              <a:spcBef>
                <a:spcPts val="0"/>
              </a:spcBef>
              <a:spcAft>
                <a:spcPts val="0"/>
              </a:spcAft>
              <a:buSzPts val="1018"/>
              <a:buNone/>
            </a:pPr>
            <a:r>
              <a:rPr lang="en-US"/>
              <a:t>The lessons are fun interactive, engaging and have been designed to gradually build over time.</a:t>
            </a:r>
            <a:endParaRPr/>
          </a:p>
        </p:txBody>
      </p:sp>
      <p:pic>
        <p:nvPicPr>
          <p:cNvPr id="217" name="Google Shape;217;p37"/>
          <p:cNvPicPr preferRelativeResize="0"/>
          <p:nvPr/>
        </p:nvPicPr>
        <p:blipFill>
          <a:blip r:embed="rId3">
            <a:alphaModFix/>
          </a:blip>
          <a:stretch>
            <a:fillRect/>
          </a:stretch>
        </p:blipFill>
        <p:spPr>
          <a:xfrm>
            <a:off x="5736355" y="2349125"/>
            <a:ext cx="5951744" cy="36999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8"/>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PHONICS</a:t>
            </a:r>
            <a:endParaRPr b="0" i="0" sz="2800" u="none" cap="none" strike="noStrike">
              <a:latin typeface="Arial"/>
              <a:ea typeface="Arial"/>
              <a:cs typeface="Arial"/>
              <a:sym typeface="Arial"/>
            </a:endParaRPr>
          </a:p>
        </p:txBody>
      </p:sp>
      <p:sp>
        <p:nvSpPr>
          <p:cNvPr id="223" name="Google Shape;223;p38"/>
          <p:cNvSpPr txBox="1"/>
          <p:nvPr>
            <p:ph idx="1" type="body"/>
          </p:nvPr>
        </p:nvSpPr>
        <p:spPr>
          <a:xfrm>
            <a:off x="470050" y="1971699"/>
            <a:ext cx="4895100" cy="16887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SzPts val="1018"/>
              <a:buNone/>
            </a:pPr>
            <a:r>
              <a:rPr lang="en-US"/>
              <a:t>We teach Phase 2 in the following order:</a:t>
            </a:r>
            <a:endParaRPr/>
          </a:p>
        </p:txBody>
      </p:sp>
      <p:pic>
        <p:nvPicPr>
          <p:cNvPr id="224" name="Google Shape;224;p38"/>
          <p:cNvPicPr preferRelativeResize="0"/>
          <p:nvPr/>
        </p:nvPicPr>
        <p:blipFill rotWithShape="1">
          <a:blip r:embed="rId3">
            <a:alphaModFix/>
          </a:blip>
          <a:srcRect b="8730" l="40807" r="48618" t="14482"/>
          <a:stretch/>
        </p:blipFill>
        <p:spPr>
          <a:xfrm>
            <a:off x="835400" y="2613025"/>
            <a:ext cx="944477" cy="3857790"/>
          </a:xfrm>
          <a:prstGeom prst="rect">
            <a:avLst/>
          </a:prstGeom>
          <a:noFill/>
          <a:ln>
            <a:noFill/>
          </a:ln>
        </p:spPr>
      </p:pic>
      <p:pic>
        <p:nvPicPr>
          <p:cNvPr id="225" name="Google Shape;225;p38"/>
          <p:cNvPicPr preferRelativeResize="0"/>
          <p:nvPr/>
        </p:nvPicPr>
        <p:blipFill rotWithShape="1">
          <a:blip r:embed="rId4">
            <a:alphaModFix/>
          </a:blip>
          <a:srcRect b="23028" l="45127" r="47723" t="27190"/>
          <a:stretch/>
        </p:blipFill>
        <p:spPr>
          <a:xfrm>
            <a:off x="2010750" y="2613025"/>
            <a:ext cx="984941" cy="3857800"/>
          </a:xfrm>
          <a:prstGeom prst="rect">
            <a:avLst/>
          </a:prstGeom>
          <a:noFill/>
          <a:ln>
            <a:noFill/>
          </a:ln>
        </p:spPr>
      </p:pic>
      <p:pic>
        <p:nvPicPr>
          <p:cNvPr id="226" name="Google Shape;226;p38"/>
          <p:cNvPicPr preferRelativeResize="0"/>
          <p:nvPr/>
        </p:nvPicPr>
        <p:blipFill rotWithShape="1">
          <a:blip r:embed="rId5">
            <a:alphaModFix/>
          </a:blip>
          <a:srcRect b="14826" l="45275" r="48022" t="41896"/>
          <a:stretch/>
        </p:blipFill>
        <p:spPr>
          <a:xfrm>
            <a:off x="4997025" y="2613013"/>
            <a:ext cx="1062139" cy="3857801"/>
          </a:xfrm>
          <a:prstGeom prst="rect">
            <a:avLst/>
          </a:prstGeom>
          <a:noFill/>
          <a:ln>
            <a:noFill/>
          </a:ln>
        </p:spPr>
      </p:pic>
      <p:sp>
        <p:nvSpPr>
          <p:cNvPr id="227" name="Google Shape;227;p38"/>
          <p:cNvSpPr txBox="1"/>
          <p:nvPr/>
        </p:nvSpPr>
        <p:spPr>
          <a:xfrm>
            <a:off x="1779875" y="2253625"/>
            <a:ext cx="1593000" cy="3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latin typeface="Gill Sans"/>
                <a:ea typeface="Gill Sans"/>
                <a:cs typeface="Gill Sans"/>
                <a:sym typeface="Gill Sans"/>
              </a:rPr>
              <a:t>Autumn 1</a:t>
            </a:r>
            <a:endParaRPr b="1" sz="1600">
              <a:latin typeface="Gill Sans"/>
              <a:ea typeface="Gill Sans"/>
              <a:cs typeface="Gill Sans"/>
              <a:sym typeface="Gill Sans"/>
            </a:endParaRPr>
          </a:p>
        </p:txBody>
      </p:sp>
      <p:sp>
        <p:nvSpPr>
          <p:cNvPr id="228" name="Google Shape;228;p38"/>
          <p:cNvSpPr txBox="1"/>
          <p:nvPr/>
        </p:nvSpPr>
        <p:spPr>
          <a:xfrm>
            <a:off x="6284100" y="2253625"/>
            <a:ext cx="1593000" cy="3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latin typeface="Gill Sans"/>
                <a:ea typeface="Gill Sans"/>
                <a:cs typeface="Gill Sans"/>
                <a:sym typeface="Gill Sans"/>
              </a:rPr>
              <a:t>Autumn 2</a:t>
            </a:r>
            <a:endParaRPr b="1" sz="1600">
              <a:latin typeface="Gill Sans"/>
              <a:ea typeface="Gill Sans"/>
              <a:cs typeface="Gill Sans"/>
              <a:sym typeface="Gill Sans"/>
            </a:endParaRPr>
          </a:p>
        </p:txBody>
      </p:sp>
      <p:pic>
        <p:nvPicPr>
          <p:cNvPr id="229" name="Google Shape;229;p38"/>
          <p:cNvPicPr preferRelativeResize="0"/>
          <p:nvPr/>
        </p:nvPicPr>
        <p:blipFill rotWithShape="1">
          <a:blip r:embed="rId6">
            <a:alphaModFix/>
          </a:blip>
          <a:srcRect b="6103" l="39319" r="46977" t="16051"/>
          <a:stretch/>
        </p:blipFill>
        <p:spPr>
          <a:xfrm>
            <a:off x="6284100" y="2576475"/>
            <a:ext cx="1230077" cy="3930881"/>
          </a:xfrm>
          <a:prstGeom prst="rect">
            <a:avLst/>
          </a:prstGeom>
          <a:noFill/>
          <a:ln>
            <a:noFill/>
          </a:ln>
        </p:spPr>
      </p:pic>
      <p:pic>
        <p:nvPicPr>
          <p:cNvPr id="230" name="Google Shape;230;p38"/>
          <p:cNvPicPr preferRelativeResize="0"/>
          <p:nvPr/>
        </p:nvPicPr>
        <p:blipFill rotWithShape="1">
          <a:blip r:embed="rId7">
            <a:alphaModFix/>
          </a:blip>
          <a:srcRect b="5731" l="39703" r="47067" t="20506"/>
          <a:stretch/>
        </p:blipFill>
        <p:spPr>
          <a:xfrm>
            <a:off x="7683325" y="2613025"/>
            <a:ext cx="1230077" cy="3857801"/>
          </a:xfrm>
          <a:prstGeom prst="rect">
            <a:avLst/>
          </a:prstGeom>
          <a:noFill/>
          <a:ln>
            <a:noFill/>
          </a:ln>
        </p:spPr>
      </p:pic>
      <p:pic>
        <p:nvPicPr>
          <p:cNvPr id="231" name="Google Shape;231;p38"/>
          <p:cNvPicPr preferRelativeResize="0"/>
          <p:nvPr/>
        </p:nvPicPr>
        <p:blipFill>
          <a:blip r:embed="rId8">
            <a:alphaModFix/>
          </a:blip>
          <a:stretch>
            <a:fillRect/>
          </a:stretch>
        </p:blipFill>
        <p:spPr>
          <a:xfrm>
            <a:off x="9383600" y="2363525"/>
            <a:ext cx="1716388" cy="1688700"/>
          </a:xfrm>
          <a:prstGeom prst="rect">
            <a:avLst/>
          </a:prstGeom>
          <a:noFill/>
          <a:ln>
            <a:noFill/>
          </a:ln>
        </p:spPr>
      </p:pic>
      <p:sp>
        <p:nvSpPr>
          <p:cNvPr id="232" name="Google Shape;232;p38"/>
          <p:cNvSpPr txBox="1"/>
          <p:nvPr/>
        </p:nvSpPr>
        <p:spPr>
          <a:xfrm>
            <a:off x="9286475" y="4244975"/>
            <a:ext cx="2049600" cy="73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There are videos on the </a:t>
            </a:r>
            <a:r>
              <a:rPr lang="en-US" u="sng">
                <a:solidFill>
                  <a:schemeClr val="hlink"/>
                </a:solidFill>
                <a:hlinkClick r:id="rId9"/>
              </a:rPr>
              <a:t>Little Wandle</a:t>
            </a:r>
            <a:r>
              <a:rPr lang="en-US"/>
              <a:t> website to help you to pronounce the sounds correctly. It is really important to say the pure sound, without a schwa.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9"/>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PHONICS</a:t>
            </a:r>
            <a:endParaRPr b="0" i="0" sz="2800" u="none" cap="none" strike="noStrike">
              <a:latin typeface="Arial"/>
              <a:ea typeface="Arial"/>
              <a:cs typeface="Arial"/>
              <a:sym typeface="Arial"/>
            </a:endParaRPr>
          </a:p>
        </p:txBody>
      </p:sp>
      <p:pic>
        <p:nvPicPr>
          <p:cNvPr id="238" name="Google Shape;238;p39"/>
          <p:cNvPicPr preferRelativeResize="0"/>
          <p:nvPr/>
        </p:nvPicPr>
        <p:blipFill>
          <a:blip r:embed="rId3">
            <a:alphaModFix/>
          </a:blip>
          <a:stretch>
            <a:fillRect/>
          </a:stretch>
        </p:blipFill>
        <p:spPr>
          <a:xfrm>
            <a:off x="7379525" y="2327700"/>
            <a:ext cx="3606876" cy="2501950"/>
          </a:xfrm>
          <a:prstGeom prst="rect">
            <a:avLst/>
          </a:prstGeom>
          <a:noFill/>
          <a:ln>
            <a:noFill/>
          </a:ln>
        </p:spPr>
      </p:pic>
      <p:sp>
        <p:nvSpPr>
          <p:cNvPr id="239" name="Google Shape;239;p39"/>
          <p:cNvSpPr txBox="1"/>
          <p:nvPr/>
        </p:nvSpPr>
        <p:spPr>
          <a:xfrm>
            <a:off x="709125" y="2651900"/>
            <a:ext cx="4788900" cy="20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We teach children to blend sounds together so that they can read words.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US" sz="1800"/>
              <a:t>Teacher-led blending forms a large proportion of our phonics lessons in Phase 2.</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US" sz="1800"/>
              <a:t>We aim to teach every child to blend independently by Christmas. We will inform you if your child needs additional practice.</a:t>
            </a:r>
            <a:endParaRPr sz="1800"/>
          </a:p>
        </p:txBody>
      </p:sp>
      <p:sp>
        <p:nvSpPr>
          <p:cNvPr id="240" name="Google Shape;240;p39"/>
          <p:cNvSpPr txBox="1"/>
          <p:nvPr/>
        </p:nvSpPr>
        <p:spPr>
          <a:xfrm>
            <a:off x="7576825" y="4915225"/>
            <a:ext cx="3331800" cy="37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u="sng">
                <a:solidFill>
                  <a:schemeClr val="hlink"/>
                </a:solidFill>
                <a:hlinkClick r:id="rId4"/>
              </a:rPr>
              <a:t>Teacher-led blending video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0"/>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PHONICS</a:t>
            </a:r>
            <a:endParaRPr b="0" i="0" sz="2800" u="none" cap="none" strike="noStrike">
              <a:latin typeface="Arial"/>
              <a:ea typeface="Arial"/>
              <a:cs typeface="Arial"/>
              <a:sym typeface="Arial"/>
            </a:endParaRPr>
          </a:p>
        </p:txBody>
      </p:sp>
      <p:sp>
        <p:nvSpPr>
          <p:cNvPr id="246" name="Google Shape;246;p40"/>
          <p:cNvSpPr txBox="1"/>
          <p:nvPr/>
        </p:nvSpPr>
        <p:spPr>
          <a:xfrm>
            <a:off x="524575" y="2477050"/>
            <a:ext cx="5238300" cy="20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‘Tricky’ words have unusual spellings e.g. he, she, was etc.</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US" sz="1800"/>
              <a:t>They are taught in a systematic way. We teach the children the part of the word that is phonetically decodable and the part of the word that is tricky.</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US" sz="1800"/>
              <a:t>The children are learning to read the following Phase 2 tricky words: is, I, the, put, pull, full, as, and, has, his, her, go, no, to, into, she, push, he, of, we, me, be.</a:t>
            </a:r>
            <a:endParaRPr sz="1800"/>
          </a:p>
          <a:p>
            <a:pPr indent="0" lvl="0" marL="0" rtl="0" algn="l">
              <a:spcBef>
                <a:spcPts val="0"/>
              </a:spcBef>
              <a:spcAft>
                <a:spcPts val="0"/>
              </a:spcAft>
              <a:buNone/>
            </a:pPr>
            <a:r>
              <a:t/>
            </a:r>
            <a:endParaRPr sz="1800"/>
          </a:p>
        </p:txBody>
      </p:sp>
      <p:pic>
        <p:nvPicPr>
          <p:cNvPr id="247" name="Google Shape;247;p40"/>
          <p:cNvPicPr preferRelativeResize="0"/>
          <p:nvPr/>
        </p:nvPicPr>
        <p:blipFill>
          <a:blip r:embed="rId3">
            <a:alphaModFix/>
          </a:blip>
          <a:stretch>
            <a:fillRect/>
          </a:stretch>
        </p:blipFill>
        <p:spPr>
          <a:xfrm>
            <a:off x="5947425" y="2165450"/>
            <a:ext cx="5939775" cy="3679628"/>
          </a:xfrm>
          <a:prstGeom prst="rect">
            <a:avLst/>
          </a:prstGeom>
          <a:noFill/>
          <a:ln>
            <a:noFill/>
          </a:ln>
        </p:spPr>
      </p:pic>
      <p:sp>
        <p:nvSpPr>
          <p:cNvPr id="248" name="Google Shape;248;p40">
            <a:hlinkClick r:id="rId4"/>
          </p:cNvPr>
          <p:cNvSpPr txBox="1"/>
          <p:nvPr/>
        </p:nvSpPr>
        <p:spPr>
          <a:xfrm>
            <a:off x="6992750" y="5365975"/>
            <a:ext cx="4447200" cy="4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0"/>
          <p:cNvSpPr txBox="1"/>
          <p:nvPr/>
        </p:nvSpPr>
        <p:spPr>
          <a:xfrm>
            <a:off x="6474850" y="5845075"/>
            <a:ext cx="5136000" cy="62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u="sng">
                <a:solidFill>
                  <a:schemeClr val="hlink"/>
                </a:solidFill>
                <a:latin typeface="Gill Sans"/>
                <a:ea typeface="Gill Sans"/>
                <a:cs typeface="Gill Sans"/>
                <a:sym typeface="Gill Sans"/>
                <a:hlinkClick r:id="rId5"/>
              </a:rPr>
              <a:t>How we teach ‘tricky’ words video</a:t>
            </a:r>
            <a:endParaRPr sz="1700">
              <a:latin typeface="Gill Sans"/>
              <a:ea typeface="Gill Sans"/>
              <a:cs typeface="Gill Sans"/>
              <a:sym typeface="Gill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1"/>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PHONICS</a:t>
            </a:r>
            <a:endParaRPr b="0" i="0" sz="2800" u="none" cap="none" strike="noStrike">
              <a:latin typeface="Arial"/>
              <a:ea typeface="Arial"/>
              <a:cs typeface="Arial"/>
              <a:sym typeface="Arial"/>
            </a:endParaRPr>
          </a:p>
        </p:txBody>
      </p:sp>
      <p:pic>
        <p:nvPicPr>
          <p:cNvPr id="255" name="Google Shape;255;p41"/>
          <p:cNvPicPr preferRelativeResize="0"/>
          <p:nvPr/>
        </p:nvPicPr>
        <p:blipFill>
          <a:blip r:embed="rId3">
            <a:alphaModFix/>
          </a:blip>
          <a:stretch>
            <a:fillRect/>
          </a:stretch>
        </p:blipFill>
        <p:spPr>
          <a:xfrm>
            <a:off x="5618575" y="3424175"/>
            <a:ext cx="6466123" cy="2625826"/>
          </a:xfrm>
          <a:prstGeom prst="rect">
            <a:avLst/>
          </a:prstGeom>
          <a:noFill/>
          <a:ln>
            <a:noFill/>
          </a:ln>
        </p:spPr>
      </p:pic>
      <p:pic>
        <p:nvPicPr>
          <p:cNvPr id="256" name="Google Shape;256;p41"/>
          <p:cNvPicPr preferRelativeResize="0"/>
          <p:nvPr/>
        </p:nvPicPr>
        <p:blipFill>
          <a:blip r:embed="rId4">
            <a:alphaModFix/>
          </a:blip>
          <a:stretch>
            <a:fillRect/>
          </a:stretch>
        </p:blipFill>
        <p:spPr>
          <a:xfrm>
            <a:off x="5315775" y="2966925"/>
            <a:ext cx="1253300" cy="1802575"/>
          </a:xfrm>
          <a:prstGeom prst="rect">
            <a:avLst/>
          </a:prstGeom>
          <a:noFill/>
          <a:ln>
            <a:noFill/>
          </a:ln>
        </p:spPr>
      </p:pic>
      <p:sp>
        <p:nvSpPr>
          <p:cNvPr id="257" name="Google Shape;257;p41"/>
          <p:cNvSpPr txBox="1"/>
          <p:nvPr/>
        </p:nvSpPr>
        <p:spPr>
          <a:xfrm>
            <a:off x="581050" y="2141250"/>
            <a:ext cx="4584900" cy="333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In our phonics lessons, we:</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US" sz="1800"/>
              <a:t>Introduce each new sound with a mnemonic or a phrase to help children to remember them.</a:t>
            </a:r>
            <a:endParaRPr sz="1800"/>
          </a:p>
          <a:p>
            <a:pPr indent="-342900" lvl="0" marL="457200" rtl="0" algn="l">
              <a:spcBef>
                <a:spcPts val="0"/>
              </a:spcBef>
              <a:spcAft>
                <a:spcPts val="0"/>
              </a:spcAft>
              <a:buSzPts val="1800"/>
              <a:buChar char="●"/>
            </a:pPr>
            <a:r>
              <a:rPr lang="en-US" sz="1800"/>
              <a:t>Practise blending sounds to read, both with teacher support and independently. We read words that contain the sound that we have learnt that day.</a:t>
            </a:r>
            <a:endParaRPr sz="1800"/>
          </a:p>
          <a:p>
            <a:pPr indent="-342900" lvl="0" marL="457200" rtl="0" algn="l">
              <a:spcBef>
                <a:spcPts val="0"/>
              </a:spcBef>
              <a:spcAft>
                <a:spcPts val="0"/>
              </a:spcAft>
              <a:buSzPts val="1800"/>
              <a:buChar char="●"/>
            </a:pPr>
            <a:r>
              <a:rPr lang="en-US" sz="1800"/>
              <a:t>We then read sentences that contain those words</a:t>
            </a:r>
            <a:endParaRPr sz="1800"/>
          </a:p>
          <a:p>
            <a:pPr indent="-342900" lvl="0" marL="457200" rtl="0" algn="l">
              <a:spcBef>
                <a:spcPts val="0"/>
              </a:spcBef>
              <a:spcAft>
                <a:spcPts val="0"/>
              </a:spcAft>
              <a:buSzPts val="1800"/>
              <a:buChar char="●"/>
            </a:pPr>
            <a:r>
              <a:rPr lang="en-US" sz="1800"/>
              <a:t>Read tricky words.</a:t>
            </a:r>
            <a:endParaRPr sz="1800"/>
          </a:p>
          <a:p>
            <a:pPr indent="-342900" lvl="0" marL="457200" rtl="0" algn="l">
              <a:spcBef>
                <a:spcPts val="0"/>
              </a:spcBef>
              <a:spcAft>
                <a:spcPts val="0"/>
              </a:spcAft>
              <a:buSzPts val="1800"/>
              <a:buChar char="●"/>
            </a:pPr>
            <a:r>
              <a:rPr lang="en-US" sz="1800"/>
              <a:t>Practise writing words that contain our focus sound for </a:t>
            </a:r>
            <a:r>
              <a:rPr lang="en-US" sz="1800"/>
              <a:t>the</a:t>
            </a:r>
            <a:r>
              <a:rPr lang="en-US" sz="1800"/>
              <a:t> day.</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2"/>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PHONICS</a:t>
            </a:r>
            <a:endParaRPr b="0" i="0" sz="2800" u="none" cap="none" strike="noStrike">
              <a:latin typeface="Arial"/>
              <a:ea typeface="Arial"/>
              <a:cs typeface="Arial"/>
              <a:sym typeface="Arial"/>
            </a:endParaRPr>
          </a:p>
        </p:txBody>
      </p:sp>
      <p:sp>
        <p:nvSpPr>
          <p:cNvPr id="263" name="Google Shape;263;p42"/>
          <p:cNvSpPr txBox="1"/>
          <p:nvPr/>
        </p:nvSpPr>
        <p:spPr>
          <a:xfrm>
            <a:off x="581050" y="1891725"/>
            <a:ext cx="4684800" cy="333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t>How do we teach spelling?</a:t>
            </a:r>
            <a:endParaRPr b="1" sz="1700"/>
          </a:p>
          <a:p>
            <a:pPr indent="0" lvl="0" marL="0" rtl="0" algn="l">
              <a:spcBef>
                <a:spcPts val="0"/>
              </a:spcBef>
              <a:spcAft>
                <a:spcPts val="0"/>
              </a:spcAft>
              <a:buNone/>
            </a:pPr>
            <a:r>
              <a:t/>
            </a:r>
            <a:endParaRPr sz="1700"/>
          </a:p>
          <a:p>
            <a:pPr indent="0" lvl="0" marL="0" rtl="0" algn="l">
              <a:spcBef>
                <a:spcPts val="0"/>
              </a:spcBef>
              <a:spcAft>
                <a:spcPts val="0"/>
              </a:spcAft>
              <a:buNone/>
            </a:pPr>
            <a:r>
              <a:rPr lang="en-US" sz="1700"/>
              <a:t>Your child will be taught how to spell simple words using the graphemes (letters) that they have been taught.</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US" sz="1700"/>
              <a:t>We teach children to:</a:t>
            </a:r>
            <a:endParaRPr sz="1700"/>
          </a:p>
          <a:p>
            <a:pPr indent="-336550" lvl="0" marL="457200" rtl="0" algn="l">
              <a:spcBef>
                <a:spcPts val="0"/>
              </a:spcBef>
              <a:spcAft>
                <a:spcPts val="0"/>
              </a:spcAft>
              <a:buSzPts val="1700"/>
              <a:buAutoNum type="arabicPeriod"/>
            </a:pPr>
            <a:r>
              <a:rPr lang="en-US" sz="1700"/>
              <a:t>Say the word e.g. tap</a:t>
            </a:r>
            <a:endParaRPr sz="1700"/>
          </a:p>
          <a:p>
            <a:pPr indent="-336550" lvl="0" marL="457200" rtl="0" algn="l">
              <a:spcBef>
                <a:spcPts val="0"/>
              </a:spcBef>
              <a:spcAft>
                <a:spcPts val="0"/>
              </a:spcAft>
              <a:buSzPts val="1700"/>
              <a:buAutoNum type="arabicPeriod"/>
            </a:pPr>
            <a:r>
              <a:rPr lang="en-US" sz="1700"/>
              <a:t>Segment the sounds t-a-p</a:t>
            </a:r>
            <a:endParaRPr sz="1700"/>
          </a:p>
          <a:p>
            <a:pPr indent="-336550" lvl="0" marL="457200" rtl="0" algn="l">
              <a:spcBef>
                <a:spcPts val="0"/>
              </a:spcBef>
              <a:spcAft>
                <a:spcPts val="0"/>
              </a:spcAft>
              <a:buSzPts val="1700"/>
              <a:buAutoNum type="arabicPeriod"/>
            </a:pPr>
            <a:r>
              <a:rPr lang="en-US" sz="1700"/>
              <a:t>Count the sounds on </a:t>
            </a:r>
            <a:r>
              <a:rPr lang="en-US" sz="1700"/>
              <a:t>their</a:t>
            </a:r>
            <a:r>
              <a:rPr lang="en-US" sz="1700"/>
              <a:t> fingers</a:t>
            </a:r>
            <a:endParaRPr sz="1700"/>
          </a:p>
          <a:p>
            <a:pPr indent="-336550" lvl="0" marL="457200" rtl="0" algn="l">
              <a:spcBef>
                <a:spcPts val="0"/>
              </a:spcBef>
              <a:spcAft>
                <a:spcPts val="0"/>
              </a:spcAft>
              <a:buSzPts val="1700"/>
              <a:buAutoNum type="arabicPeriod"/>
            </a:pPr>
            <a:r>
              <a:rPr lang="en-US" sz="1700"/>
              <a:t>Write each sound down.</a:t>
            </a:r>
            <a:endParaRPr sz="1700"/>
          </a:p>
          <a:p>
            <a:pPr indent="-336550" lvl="0" marL="457200" rtl="0" algn="l">
              <a:spcBef>
                <a:spcPts val="0"/>
              </a:spcBef>
              <a:spcAft>
                <a:spcPts val="0"/>
              </a:spcAft>
              <a:buSzPts val="1700"/>
              <a:buAutoNum type="arabicPeriod"/>
            </a:pPr>
            <a:r>
              <a:rPr lang="en-US" sz="1700"/>
              <a:t>Check that they have included all of the sounds</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US" sz="1700"/>
              <a:t>We use formation phrases to help the children gto form letters correctly. We teach the children to write letters in lower case print first.</a:t>
            </a:r>
            <a:endParaRPr sz="1700"/>
          </a:p>
        </p:txBody>
      </p:sp>
      <p:pic>
        <p:nvPicPr>
          <p:cNvPr id="264" name="Google Shape;264;p42"/>
          <p:cNvPicPr preferRelativeResize="0"/>
          <p:nvPr/>
        </p:nvPicPr>
        <p:blipFill>
          <a:blip r:embed="rId3">
            <a:alphaModFix/>
          </a:blip>
          <a:stretch>
            <a:fillRect/>
          </a:stretch>
        </p:blipFill>
        <p:spPr>
          <a:xfrm>
            <a:off x="5265825" y="2192500"/>
            <a:ext cx="6136175" cy="40792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3"/>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PHONICS</a:t>
            </a:r>
            <a:endParaRPr b="0" i="0" sz="2800" u="none" cap="none" strike="noStrike">
              <a:latin typeface="Arial"/>
              <a:ea typeface="Arial"/>
              <a:cs typeface="Arial"/>
              <a:sym typeface="Arial"/>
            </a:endParaRPr>
          </a:p>
        </p:txBody>
      </p:sp>
      <p:sp>
        <p:nvSpPr>
          <p:cNvPr id="270" name="Google Shape;270;p43"/>
          <p:cNvSpPr txBox="1"/>
          <p:nvPr/>
        </p:nvSpPr>
        <p:spPr>
          <a:xfrm>
            <a:off x="958325" y="2261050"/>
            <a:ext cx="4372500" cy="39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Reading Practice Sessions:</a:t>
            </a:r>
            <a:endParaRPr b="1" sz="1800"/>
          </a:p>
          <a:p>
            <a:pPr indent="0" lvl="0" marL="0" rtl="0" algn="l">
              <a:spcBef>
                <a:spcPts val="0"/>
              </a:spcBef>
              <a:spcAft>
                <a:spcPts val="0"/>
              </a:spcAft>
              <a:buNone/>
            </a:pPr>
            <a:r>
              <a:t/>
            </a:r>
            <a:endParaRPr b="1" sz="1800"/>
          </a:p>
          <a:p>
            <a:pPr indent="-342900" lvl="0" marL="457200" rtl="0" algn="l">
              <a:spcBef>
                <a:spcPts val="0"/>
              </a:spcBef>
              <a:spcAft>
                <a:spcPts val="0"/>
              </a:spcAft>
              <a:buSzPts val="1800"/>
              <a:buChar char="●"/>
            </a:pPr>
            <a:r>
              <a:rPr lang="en-US" sz="1800"/>
              <a:t>Timetabled 3 times per week.</a:t>
            </a:r>
            <a:endParaRPr sz="1800"/>
          </a:p>
          <a:p>
            <a:pPr indent="-342900" lvl="0" marL="457200" rtl="0" algn="l">
              <a:spcBef>
                <a:spcPts val="0"/>
              </a:spcBef>
              <a:spcAft>
                <a:spcPts val="0"/>
              </a:spcAft>
              <a:buSzPts val="1800"/>
              <a:buChar char="●"/>
            </a:pPr>
            <a:r>
              <a:rPr lang="en-US" sz="1800"/>
              <a:t>The children read the same book each time.</a:t>
            </a:r>
            <a:endParaRPr sz="1800"/>
          </a:p>
          <a:p>
            <a:pPr indent="-342900" lvl="0" marL="457200" rtl="0" algn="l">
              <a:spcBef>
                <a:spcPts val="0"/>
              </a:spcBef>
              <a:spcAft>
                <a:spcPts val="0"/>
              </a:spcAft>
              <a:buSzPts val="1800"/>
              <a:buChar char="●"/>
            </a:pPr>
            <a:r>
              <a:rPr lang="en-US" sz="1800"/>
              <a:t>Taught in small groups  by a trained teacher/TA</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US" sz="1800"/>
              <a:t>We assess the children every 6 weeks to check their progress.</a:t>
            </a:r>
            <a:endParaRPr sz="1800"/>
          </a:p>
          <a:p>
            <a:pPr indent="-342900" lvl="0" marL="457200" rtl="0" algn="l">
              <a:spcBef>
                <a:spcPts val="0"/>
              </a:spcBef>
              <a:spcAft>
                <a:spcPts val="0"/>
              </a:spcAft>
              <a:buSzPts val="1800"/>
              <a:buChar char="●"/>
            </a:pPr>
            <a:r>
              <a:rPr lang="en-US" sz="1800"/>
              <a:t>Any child who needs extra support has daily keep-up sessions planned for them.</a:t>
            </a:r>
            <a:endParaRPr sz="1800"/>
          </a:p>
          <a:p>
            <a:pPr indent="0" lvl="0" marL="457200" rtl="0" algn="l">
              <a:spcBef>
                <a:spcPts val="0"/>
              </a:spcBef>
              <a:spcAft>
                <a:spcPts val="0"/>
              </a:spcAft>
              <a:buNone/>
            </a:pPr>
            <a:r>
              <a:t/>
            </a:r>
            <a:endParaRPr sz="1800"/>
          </a:p>
        </p:txBody>
      </p:sp>
      <p:pic>
        <p:nvPicPr>
          <p:cNvPr id="271" name="Google Shape;271;p43"/>
          <p:cNvPicPr preferRelativeResize="0"/>
          <p:nvPr/>
        </p:nvPicPr>
        <p:blipFill>
          <a:blip r:embed="rId3">
            <a:alphaModFix/>
          </a:blip>
          <a:stretch>
            <a:fillRect/>
          </a:stretch>
        </p:blipFill>
        <p:spPr>
          <a:xfrm>
            <a:off x="7235100" y="2137300"/>
            <a:ext cx="4155700" cy="3232211"/>
          </a:xfrm>
          <a:prstGeom prst="rect">
            <a:avLst/>
          </a:prstGeom>
          <a:noFill/>
          <a:ln>
            <a:noFill/>
          </a:ln>
        </p:spPr>
      </p:pic>
      <p:pic>
        <p:nvPicPr>
          <p:cNvPr id="272" name="Google Shape;272;p43"/>
          <p:cNvPicPr preferRelativeResize="0"/>
          <p:nvPr/>
        </p:nvPicPr>
        <p:blipFill>
          <a:blip r:embed="rId4">
            <a:alphaModFix/>
          </a:blip>
          <a:stretch>
            <a:fillRect/>
          </a:stretch>
        </p:blipFill>
        <p:spPr>
          <a:xfrm>
            <a:off x="7099950" y="4274800"/>
            <a:ext cx="2067825" cy="1969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4"/>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PHONICS</a:t>
            </a:r>
            <a:endParaRPr b="0" i="0" sz="2800" u="none" cap="none" strike="noStrike">
              <a:latin typeface="Arial"/>
              <a:ea typeface="Arial"/>
              <a:cs typeface="Arial"/>
              <a:sym typeface="Arial"/>
            </a:endParaRPr>
          </a:p>
        </p:txBody>
      </p:sp>
      <p:sp>
        <p:nvSpPr>
          <p:cNvPr id="278" name="Google Shape;278;p44"/>
          <p:cNvSpPr txBox="1"/>
          <p:nvPr/>
        </p:nvSpPr>
        <p:spPr>
          <a:xfrm>
            <a:off x="853525" y="1991500"/>
            <a:ext cx="4372500" cy="39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Reading at Home:</a:t>
            </a:r>
            <a:endParaRPr b="1" sz="1800"/>
          </a:p>
          <a:p>
            <a:pPr indent="0" lvl="0" marL="0" rtl="0" algn="l">
              <a:spcBef>
                <a:spcPts val="0"/>
              </a:spcBef>
              <a:spcAft>
                <a:spcPts val="0"/>
              </a:spcAft>
              <a:buNone/>
            </a:pPr>
            <a:r>
              <a:t/>
            </a:r>
            <a:endParaRPr b="1" sz="1800"/>
          </a:p>
          <a:p>
            <a:pPr indent="-342900" lvl="0" marL="457200" rtl="0" algn="l">
              <a:spcBef>
                <a:spcPts val="0"/>
              </a:spcBef>
              <a:spcAft>
                <a:spcPts val="0"/>
              </a:spcAft>
              <a:buSzPts val="1800"/>
              <a:buChar char="●"/>
            </a:pPr>
            <a:r>
              <a:rPr lang="en-US" sz="1800"/>
              <a:t>Your child will bring home two books per week; a reading practice book  and a shared reading book. </a:t>
            </a:r>
            <a:endParaRPr sz="1800"/>
          </a:p>
          <a:p>
            <a:pPr indent="-342900" lvl="0" marL="457200" rtl="0" algn="l">
              <a:spcBef>
                <a:spcPts val="0"/>
              </a:spcBef>
              <a:spcAft>
                <a:spcPts val="0"/>
              </a:spcAft>
              <a:buSzPts val="1800"/>
              <a:buChar char="●"/>
            </a:pPr>
            <a:r>
              <a:rPr lang="en-US" sz="1800"/>
              <a:t>They should be able to read their practice book independently. They might sound out words and blend them before reading them fluently. </a:t>
            </a:r>
            <a:endParaRPr sz="1800"/>
          </a:p>
          <a:p>
            <a:pPr indent="-342900" lvl="0" marL="457200" rtl="0" algn="l">
              <a:spcBef>
                <a:spcPts val="0"/>
              </a:spcBef>
              <a:spcAft>
                <a:spcPts val="0"/>
              </a:spcAft>
              <a:buSzPts val="1800"/>
              <a:buChar char="●"/>
            </a:pPr>
            <a:r>
              <a:rPr lang="en-US" sz="1800"/>
              <a:t>The shared reading book is for you to read to your child.</a:t>
            </a:r>
            <a:endParaRPr sz="1800"/>
          </a:p>
          <a:p>
            <a:pPr indent="-342900" lvl="0" marL="457200" rtl="0" algn="l">
              <a:spcBef>
                <a:spcPts val="0"/>
              </a:spcBef>
              <a:spcAft>
                <a:spcPts val="0"/>
              </a:spcAft>
              <a:buSzPts val="1800"/>
              <a:buChar char="●"/>
            </a:pPr>
            <a:r>
              <a:rPr lang="en-US" sz="1800"/>
              <a:t>Reading books go home on a Friday and come back on a Thursday. We will start sending books home on Friday 13th October.</a:t>
            </a:r>
            <a:endParaRPr sz="1800"/>
          </a:p>
          <a:p>
            <a:pPr indent="0" lvl="0" marL="457200" rtl="0" algn="l">
              <a:spcBef>
                <a:spcPts val="0"/>
              </a:spcBef>
              <a:spcAft>
                <a:spcPts val="0"/>
              </a:spcAft>
              <a:buNone/>
            </a:pPr>
            <a:r>
              <a:t/>
            </a:r>
            <a:endParaRPr sz="1800"/>
          </a:p>
          <a:p>
            <a:pPr indent="0" lvl="0" marL="457200" rtl="0" algn="l">
              <a:spcBef>
                <a:spcPts val="0"/>
              </a:spcBef>
              <a:spcAft>
                <a:spcPts val="0"/>
              </a:spcAft>
              <a:buNone/>
            </a:pPr>
            <a:r>
              <a:t/>
            </a:r>
            <a:endParaRPr sz="1800"/>
          </a:p>
        </p:txBody>
      </p:sp>
      <p:pic>
        <p:nvPicPr>
          <p:cNvPr id="279" name="Google Shape;279;p44"/>
          <p:cNvPicPr preferRelativeResize="0"/>
          <p:nvPr/>
        </p:nvPicPr>
        <p:blipFill>
          <a:blip r:embed="rId3">
            <a:alphaModFix/>
          </a:blip>
          <a:stretch>
            <a:fillRect/>
          </a:stretch>
        </p:blipFill>
        <p:spPr>
          <a:xfrm>
            <a:off x="5915750" y="2144100"/>
            <a:ext cx="2707850" cy="2569800"/>
          </a:xfrm>
          <a:prstGeom prst="rect">
            <a:avLst/>
          </a:prstGeom>
          <a:noFill/>
          <a:ln>
            <a:noFill/>
          </a:ln>
        </p:spPr>
      </p:pic>
      <p:pic>
        <p:nvPicPr>
          <p:cNvPr id="280" name="Google Shape;280;p44"/>
          <p:cNvPicPr preferRelativeResize="0"/>
          <p:nvPr/>
        </p:nvPicPr>
        <p:blipFill>
          <a:blip r:embed="rId4">
            <a:alphaModFix/>
          </a:blip>
          <a:stretch>
            <a:fillRect/>
          </a:stretch>
        </p:blipFill>
        <p:spPr>
          <a:xfrm>
            <a:off x="9046675" y="3273825"/>
            <a:ext cx="2564164" cy="3143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5"/>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PHONICS</a:t>
            </a:r>
            <a:endParaRPr b="0" i="0" sz="2800" u="none" cap="none" strike="noStrike">
              <a:latin typeface="Arial"/>
              <a:ea typeface="Arial"/>
              <a:cs typeface="Arial"/>
              <a:sym typeface="Arial"/>
            </a:endParaRPr>
          </a:p>
        </p:txBody>
      </p:sp>
      <p:sp>
        <p:nvSpPr>
          <p:cNvPr id="286" name="Google Shape;286;p45"/>
          <p:cNvSpPr txBox="1"/>
          <p:nvPr/>
        </p:nvSpPr>
        <p:spPr>
          <a:xfrm>
            <a:off x="769100" y="1981900"/>
            <a:ext cx="4372500" cy="39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Wordless Books</a:t>
            </a:r>
            <a:r>
              <a:rPr b="1" lang="en-US" sz="1800"/>
              <a:t>:</a:t>
            </a:r>
            <a:endParaRPr b="1" sz="1800"/>
          </a:p>
          <a:p>
            <a:pPr indent="0" lvl="0" marL="0" rtl="0" algn="l">
              <a:spcBef>
                <a:spcPts val="0"/>
              </a:spcBef>
              <a:spcAft>
                <a:spcPts val="0"/>
              </a:spcAft>
              <a:buNone/>
            </a:pPr>
            <a:r>
              <a:t/>
            </a:r>
            <a:endParaRPr b="1" sz="1800"/>
          </a:p>
          <a:p>
            <a:pPr indent="-342900" lvl="0" marL="457200" rtl="0" algn="l">
              <a:spcBef>
                <a:spcPts val="0"/>
              </a:spcBef>
              <a:spcAft>
                <a:spcPts val="0"/>
              </a:spcAft>
              <a:buSzPts val="1800"/>
              <a:buChar char="●"/>
            </a:pPr>
            <a:r>
              <a:rPr lang="en-US" sz="1800"/>
              <a:t>Until your child can blend, we will send them home with a wordless picture book.</a:t>
            </a:r>
            <a:endParaRPr sz="1800"/>
          </a:p>
          <a:p>
            <a:pPr indent="-342900" lvl="0" marL="457200" rtl="0" algn="l">
              <a:spcBef>
                <a:spcPts val="0"/>
              </a:spcBef>
              <a:spcAft>
                <a:spcPts val="0"/>
              </a:spcAft>
              <a:buSzPts val="1800"/>
              <a:buChar char="●"/>
            </a:pPr>
            <a:r>
              <a:rPr lang="en-US" sz="1800"/>
              <a:t>These books are important as they teach important reading skills.</a:t>
            </a:r>
            <a:endParaRPr sz="1800"/>
          </a:p>
          <a:p>
            <a:pPr indent="-342900" lvl="0" marL="457200" rtl="0" algn="l">
              <a:spcBef>
                <a:spcPts val="0"/>
              </a:spcBef>
              <a:spcAft>
                <a:spcPts val="0"/>
              </a:spcAft>
              <a:buSzPts val="1800"/>
              <a:buChar char="●"/>
            </a:pPr>
            <a:r>
              <a:rPr lang="en-US" sz="1800"/>
              <a:t>As you read them with your child, talk about the pictures, look at the images in the circles and find them on the page and encourage your child to make links between the books and their own experiences.</a:t>
            </a:r>
            <a:endParaRPr sz="1800"/>
          </a:p>
          <a:p>
            <a:pPr indent="-342900" lvl="0" marL="457200" rtl="0" algn="l">
              <a:spcBef>
                <a:spcPts val="0"/>
              </a:spcBef>
              <a:spcAft>
                <a:spcPts val="0"/>
              </a:spcAft>
              <a:buSzPts val="1800"/>
              <a:buChar char="●"/>
            </a:pPr>
            <a:r>
              <a:rPr lang="en-US" sz="1800"/>
              <a:t>You can play oral blending games at home to help your child to blend independently.</a:t>
            </a:r>
            <a:endParaRPr sz="1800"/>
          </a:p>
          <a:p>
            <a:pPr indent="0" lvl="0" marL="457200" rtl="0" algn="l">
              <a:spcBef>
                <a:spcPts val="0"/>
              </a:spcBef>
              <a:spcAft>
                <a:spcPts val="0"/>
              </a:spcAft>
              <a:buNone/>
            </a:pPr>
            <a:r>
              <a:t/>
            </a:r>
            <a:endParaRPr sz="1800"/>
          </a:p>
          <a:p>
            <a:pPr indent="0" lvl="0" marL="457200" rtl="0" algn="l">
              <a:spcBef>
                <a:spcPts val="0"/>
              </a:spcBef>
              <a:spcAft>
                <a:spcPts val="0"/>
              </a:spcAft>
              <a:buNone/>
            </a:pPr>
            <a:r>
              <a:t/>
            </a:r>
            <a:endParaRPr sz="1800"/>
          </a:p>
        </p:txBody>
      </p:sp>
      <p:pic>
        <p:nvPicPr>
          <p:cNvPr id="287" name="Google Shape;287;p45"/>
          <p:cNvPicPr preferRelativeResize="0"/>
          <p:nvPr/>
        </p:nvPicPr>
        <p:blipFill>
          <a:blip r:embed="rId3">
            <a:alphaModFix/>
          </a:blip>
          <a:stretch>
            <a:fillRect/>
          </a:stretch>
        </p:blipFill>
        <p:spPr>
          <a:xfrm>
            <a:off x="5915750" y="2144100"/>
            <a:ext cx="2707850" cy="2569800"/>
          </a:xfrm>
          <a:prstGeom prst="rect">
            <a:avLst/>
          </a:prstGeom>
          <a:noFill/>
          <a:ln>
            <a:noFill/>
          </a:ln>
        </p:spPr>
      </p:pic>
      <p:pic>
        <p:nvPicPr>
          <p:cNvPr id="288" name="Google Shape;288;p45"/>
          <p:cNvPicPr preferRelativeResize="0"/>
          <p:nvPr/>
        </p:nvPicPr>
        <p:blipFill>
          <a:blip r:embed="rId4">
            <a:alphaModFix/>
          </a:blip>
          <a:stretch>
            <a:fillRect/>
          </a:stretch>
        </p:blipFill>
        <p:spPr>
          <a:xfrm>
            <a:off x="9046675" y="3273825"/>
            <a:ext cx="2564164" cy="3143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8"/>
          <p:cNvSpPr txBox="1"/>
          <p:nvPr/>
        </p:nvSpPr>
        <p:spPr>
          <a:xfrm>
            <a:off x="581040" y="702000"/>
            <a:ext cx="11029680" cy="101376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SLT TEAM</a:t>
            </a:r>
            <a:endParaRPr b="0" i="0" sz="2800" u="none" cap="none" strike="noStrike">
              <a:latin typeface="Arial"/>
              <a:ea typeface="Arial"/>
              <a:cs typeface="Arial"/>
              <a:sym typeface="Arial"/>
            </a:endParaRPr>
          </a:p>
        </p:txBody>
      </p:sp>
      <p:graphicFrame>
        <p:nvGraphicFramePr>
          <p:cNvPr id="135" name="Google Shape;135;p28"/>
          <p:cNvGraphicFramePr/>
          <p:nvPr/>
        </p:nvGraphicFramePr>
        <p:xfrm>
          <a:off x="1383525" y="1872900"/>
          <a:ext cx="3000000" cy="3000000"/>
        </p:xfrm>
        <a:graphic>
          <a:graphicData uri="http://schemas.openxmlformats.org/drawingml/2006/table">
            <a:tbl>
              <a:tblPr>
                <a:noFill/>
                <a:tableStyleId>{D1552798-FEB4-4264-A3AA-858DCA74B04F}</a:tableStyleId>
              </a:tblPr>
              <a:tblGrid>
                <a:gridCol w="2290950"/>
                <a:gridCol w="2290950"/>
                <a:gridCol w="2290950"/>
                <a:gridCol w="2290950"/>
              </a:tblGrid>
              <a:tr h="1899150">
                <a:tc>
                  <a:txBody>
                    <a:bodyPr/>
                    <a:lstStyle/>
                    <a:p>
                      <a:pPr indent="0" lvl="0" marL="0" rtl="0" algn="l">
                        <a:spcBef>
                          <a:spcPts val="0"/>
                        </a:spcBef>
                        <a:spcAft>
                          <a:spcPts val="0"/>
                        </a:spcAft>
                        <a:buNone/>
                      </a:pPr>
                      <a:r>
                        <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r>
              <a:tr h="531075">
                <a:tc>
                  <a:txBody>
                    <a:bodyPr/>
                    <a:lstStyle/>
                    <a:p>
                      <a:pPr indent="0" lvl="0" marL="0" rtl="0" algn="ctr">
                        <a:spcBef>
                          <a:spcPts val="0"/>
                        </a:spcBef>
                        <a:spcAft>
                          <a:spcPts val="0"/>
                        </a:spcAft>
                        <a:buNone/>
                      </a:pPr>
                      <a:r>
                        <a:rPr b="1" lang="en-US" sz="1200"/>
                        <a:t>Stephen Harris</a:t>
                      </a:r>
                      <a:endParaRPr b="1" sz="1200"/>
                    </a:p>
                    <a:p>
                      <a:pPr indent="0" lvl="0" marL="0" rtl="0" algn="ctr">
                        <a:spcBef>
                          <a:spcPts val="0"/>
                        </a:spcBef>
                        <a:spcAft>
                          <a:spcPts val="0"/>
                        </a:spcAft>
                        <a:buNone/>
                      </a:pPr>
                      <a:r>
                        <a:rPr b="1" lang="en-US" sz="1200"/>
                        <a:t>Executive Headteacher</a:t>
                      </a:r>
                      <a:endParaRPr b="1" sz="1200"/>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US" sz="1200"/>
                        <a:t>Victoria Gallagher</a:t>
                      </a:r>
                      <a:endParaRPr b="1" sz="1200"/>
                    </a:p>
                    <a:p>
                      <a:pPr indent="0" lvl="0" marL="0" rtl="0" algn="ctr">
                        <a:spcBef>
                          <a:spcPts val="0"/>
                        </a:spcBef>
                        <a:spcAft>
                          <a:spcPts val="0"/>
                        </a:spcAft>
                        <a:buNone/>
                      </a:pPr>
                      <a:r>
                        <a:rPr b="1" lang="en-US" sz="1200"/>
                        <a:t>Headteacher</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US" sz="1200"/>
                        <a:t>Cheryl Raithby</a:t>
                      </a:r>
                      <a:endParaRPr b="1" sz="1200"/>
                    </a:p>
                    <a:p>
                      <a:pPr indent="0" lvl="0" marL="0" rtl="0" algn="ctr">
                        <a:spcBef>
                          <a:spcPts val="0"/>
                        </a:spcBef>
                        <a:spcAft>
                          <a:spcPts val="0"/>
                        </a:spcAft>
                        <a:buNone/>
                      </a:pPr>
                      <a:r>
                        <a:rPr b="1" lang="en-US" sz="1200"/>
                        <a:t>Deputy Headteacher</a:t>
                      </a:r>
                      <a:endParaRPr b="1" sz="1200"/>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rPr b="1" lang="en-US" sz="1200"/>
                        <a:t>Gill Sax</a:t>
                      </a:r>
                      <a:endParaRPr b="1" sz="1200"/>
                    </a:p>
                    <a:p>
                      <a:pPr indent="0" lvl="0" marL="0" rtl="0" algn="ctr">
                        <a:spcBef>
                          <a:spcPts val="0"/>
                        </a:spcBef>
                        <a:spcAft>
                          <a:spcPts val="0"/>
                        </a:spcAft>
                        <a:buNone/>
                      </a:pPr>
                      <a:r>
                        <a:rPr b="1" lang="en-US" sz="1200"/>
                        <a:t>Business Manager</a:t>
                      </a:r>
                      <a:endParaRPr b="1" sz="1200"/>
                    </a:p>
                  </a:txBody>
                  <a:tcPr marT="91425" marB="91425" marR="91425" marL="91425"/>
                </a:tc>
              </a:tr>
              <a:tr h="531075">
                <a:tc>
                  <a:txBody>
                    <a:bodyPr/>
                    <a:lstStyle/>
                    <a:p>
                      <a:pPr indent="0" lvl="0" marL="0" rtl="0" algn="ctr">
                        <a:spcBef>
                          <a:spcPts val="0"/>
                        </a:spcBef>
                        <a:spcAft>
                          <a:spcPts val="0"/>
                        </a:spcAft>
                        <a:buNone/>
                      </a:pPr>
                      <a:r>
                        <a:t/>
                      </a:r>
                      <a:endParaRPr b="1" sz="1200"/>
                    </a:p>
                    <a:p>
                      <a:pPr indent="0" lvl="0" marL="0" rtl="0" algn="ctr">
                        <a:spcBef>
                          <a:spcPts val="0"/>
                        </a:spcBef>
                        <a:spcAft>
                          <a:spcPts val="0"/>
                        </a:spcAft>
                        <a:buNone/>
                      </a:pPr>
                      <a:r>
                        <a:t/>
                      </a:r>
                      <a:endParaRPr b="1" sz="1200"/>
                    </a:p>
                    <a:p>
                      <a:pPr indent="0" lvl="0" marL="0" rtl="0" algn="ctr">
                        <a:spcBef>
                          <a:spcPts val="0"/>
                        </a:spcBef>
                        <a:spcAft>
                          <a:spcPts val="0"/>
                        </a:spcAft>
                        <a:buNone/>
                      </a:pPr>
                      <a:r>
                        <a:t/>
                      </a:r>
                      <a:endParaRPr b="1" sz="1200"/>
                    </a:p>
                    <a:p>
                      <a:pPr indent="0" lvl="0" marL="0" rtl="0" algn="ctr">
                        <a:spcBef>
                          <a:spcPts val="0"/>
                        </a:spcBef>
                        <a:spcAft>
                          <a:spcPts val="0"/>
                        </a:spcAft>
                        <a:buNone/>
                      </a:pPr>
                      <a:r>
                        <a:t/>
                      </a:r>
                      <a:endParaRPr b="1" sz="1200"/>
                    </a:p>
                    <a:p>
                      <a:pPr indent="0" lvl="0" marL="0" rtl="0" algn="ctr">
                        <a:spcBef>
                          <a:spcPts val="0"/>
                        </a:spcBef>
                        <a:spcAft>
                          <a:spcPts val="0"/>
                        </a:spcAft>
                        <a:buNone/>
                      </a:pPr>
                      <a:r>
                        <a:t/>
                      </a:r>
                      <a:endParaRPr b="1" sz="1200"/>
                    </a:p>
                    <a:p>
                      <a:pPr indent="0" lvl="0" marL="0" rtl="0" algn="ctr">
                        <a:spcBef>
                          <a:spcPts val="0"/>
                        </a:spcBef>
                        <a:spcAft>
                          <a:spcPts val="0"/>
                        </a:spcAft>
                        <a:buNone/>
                      </a:pPr>
                      <a:r>
                        <a:t/>
                      </a:r>
                      <a:endParaRPr b="1" sz="1200"/>
                    </a:p>
                    <a:p>
                      <a:pPr indent="0" lvl="0" marL="0" rtl="0" algn="ctr">
                        <a:spcBef>
                          <a:spcPts val="0"/>
                        </a:spcBef>
                        <a:spcAft>
                          <a:spcPts val="0"/>
                        </a:spcAft>
                        <a:buNone/>
                      </a:pPr>
                      <a:r>
                        <a:t/>
                      </a:r>
                      <a:endParaRPr b="1" sz="1200"/>
                    </a:p>
                    <a:p>
                      <a:pPr indent="0" lvl="0" marL="0" rtl="0" algn="ctr">
                        <a:spcBef>
                          <a:spcPts val="0"/>
                        </a:spcBef>
                        <a:spcAft>
                          <a:spcPts val="0"/>
                        </a:spcAft>
                        <a:buNone/>
                      </a:pPr>
                      <a:r>
                        <a:t/>
                      </a:r>
                      <a:endParaRPr b="1" sz="1200"/>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200"/>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Clr>
                          <a:schemeClr val="dk1"/>
                        </a:buClr>
                        <a:buSzPts val="1100"/>
                        <a:buFont typeface="Arial"/>
                        <a:buNone/>
                      </a:pPr>
                      <a:r>
                        <a:t/>
                      </a:r>
                      <a:endParaRPr b="1" sz="1200"/>
                    </a:p>
                  </a:txBody>
                  <a:tcPr marT="91425" marB="91425" marR="91425" marL="91425"/>
                </a:tc>
              </a:tr>
              <a:tr h="531075">
                <a:tc>
                  <a:txBody>
                    <a:bodyPr/>
                    <a:lstStyle/>
                    <a:p>
                      <a:pPr indent="0" lvl="0" marL="0" rtl="0" algn="ctr">
                        <a:spcBef>
                          <a:spcPts val="0"/>
                        </a:spcBef>
                        <a:spcAft>
                          <a:spcPts val="0"/>
                        </a:spcAft>
                        <a:buNone/>
                      </a:pPr>
                      <a:r>
                        <a:rPr b="1" lang="en-US" sz="1200"/>
                        <a:t>Jena Price</a:t>
                      </a:r>
                      <a:endParaRPr b="1" sz="1200"/>
                    </a:p>
                    <a:p>
                      <a:pPr indent="0" lvl="0" marL="0" rtl="0" algn="ctr">
                        <a:spcBef>
                          <a:spcPts val="0"/>
                        </a:spcBef>
                        <a:spcAft>
                          <a:spcPts val="0"/>
                        </a:spcAft>
                        <a:buNone/>
                      </a:pPr>
                      <a:r>
                        <a:rPr b="1" lang="en-US" sz="1200"/>
                        <a:t>Assistant Headte</a:t>
                      </a:r>
                      <a:r>
                        <a:rPr b="1" lang="en-US" sz="1200"/>
                        <a:t>acher</a:t>
                      </a:r>
                      <a:endParaRPr b="1" sz="1200"/>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US" sz="1200">
                          <a:solidFill>
                            <a:schemeClr val="dk1"/>
                          </a:solidFill>
                        </a:rPr>
                        <a:t>Siobhan Curtis</a:t>
                      </a:r>
                      <a:endParaRPr b="1" sz="1200">
                        <a:solidFill>
                          <a:schemeClr val="dk1"/>
                        </a:solidFill>
                      </a:endParaRPr>
                    </a:p>
                    <a:p>
                      <a:pPr indent="0" lvl="0" marL="0" rtl="0" algn="ctr">
                        <a:spcBef>
                          <a:spcPts val="0"/>
                        </a:spcBef>
                        <a:spcAft>
                          <a:spcPts val="0"/>
                        </a:spcAft>
                        <a:buClr>
                          <a:schemeClr val="dk1"/>
                        </a:buClr>
                        <a:buSzPts val="1100"/>
                        <a:buFont typeface="Arial"/>
                        <a:buNone/>
                      </a:pPr>
                      <a:r>
                        <a:rPr b="1" lang="en-US" sz="1200">
                          <a:solidFill>
                            <a:schemeClr val="dk1"/>
                          </a:solidFill>
                        </a:rPr>
                        <a:t>Assistant Headteacher</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US" sz="1200">
                          <a:solidFill>
                            <a:schemeClr val="dk1"/>
                          </a:solidFill>
                        </a:rPr>
                        <a:t>J</a:t>
                      </a:r>
                      <a:r>
                        <a:rPr b="1" lang="en-US" sz="1200">
                          <a:solidFill>
                            <a:schemeClr val="dk1"/>
                          </a:solidFill>
                        </a:rPr>
                        <a:t>oe Armson</a:t>
                      </a:r>
                      <a:endParaRPr b="1" sz="1200">
                        <a:solidFill>
                          <a:schemeClr val="dk1"/>
                        </a:solidFill>
                      </a:endParaRPr>
                    </a:p>
                    <a:p>
                      <a:pPr indent="0" lvl="0" marL="0" rtl="0" algn="ctr">
                        <a:spcBef>
                          <a:spcPts val="0"/>
                        </a:spcBef>
                        <a:spcAft>
                          <a:spcPts val="0"/>
                        </a:spcAft>
                        <a:buClr>
                          <a:schemeClr val="dk1"/>
                        </a:buClr>
                        <a:buSzPts val="1100"/>
                        <a:buFont typeface="Arial"/>
                        <a:buNone/>
                      </a:pPr>
                      <a:r>
                        <a:rPr b="1" lang="en-US" sz="1200">
                          <a:solidFill>
                            <a:schemeClr val="dk1"/>
                          </a:solidFill>
                        </a:rPr>
                        <a:t>Assistant Headteacher</a:t>
                      </a:r>
                      <a:endParaRPr b="1" sz="1200"/>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rPr b="1" lang="en-US" sz="1200">
                          <a:solidFill>
                            <a:schemeClr val="dk1"/>
                          </a:solidFill>
                        </a:rPr>
                        <a:t>Helen Simpson</a:t>
                      </a:r>
                      <a:endParaRPr b="1" sz="1200">
                        <a:solidFill>
                          <a:schemeClr val="dk1"/>
                        </a:solidFill>
                      </a:endParaRPr>
                    </a:p>
                    <a:p>
                      <a:pPr indent="0" lvl="0" marL="0" rtl="0" algn="ctr">
                        <a:spcBef>
                          <a:spcPts val="0"/>
                        </a:spcBef>
                        <a:spcAft>
                          <a:spcPts val="0"/>
                        </a:spcAft>
                        <a:buClr>
                          <a:schemeClr val="dk1"/>
                        </a:buClr>
                        <a:buSzPts val="1100"/>
                        <a:buFont typeface="Arial"/>
                        <a:buNone/>
                      </a:pPr>
                      <a:r>
                        <a:rPr b="1" lang="en-US" sz="1200">
                          <a:solidFill>
                            <a:schemeClr val="dk1"/>
                          </a:solidFill>
                        </a:rPr>
                        <a:t>Assistant Headteacher</a:t>
                      </a:r>
                      <a:endParaRPr b="1" sz="1200"/>
                    </a:p>
                  </a:txBody>
                  <a:tcPr marT="91425" marB="91425" marR="91425" marL="91425"/>
                </a:tc>
              </a:tr>
            </a:tbl>
          </a:graphicData>
        </a:graphic>
      </p:graphicFrame>
      <p:pic>
        <p:nvPicPr>
          <p:cNvPr id="136" name="Google Shape;136;p28"/>
          <p:cNvPicPr preferRelativeResize="0"/>
          <p:nvPr/>
        </p:nvPicPr>
        <p:blipFill>
          <a:blip r:embed="rId3">
            <a:alphaModFix/>
          </a:blip>
          <a:stretch>
            <a:fillRect/>
          </a:stretch>
        </p:blipFill>
        <p:spPr>
          <a:xfrm>
            <a:off x="1773674" y="1987861"/>
            <a:ext cx="1572550" cy="1651200"/>
          </a:xfrm>
          <a:prstGeom prst="rect">
            <a:avLst/>
          </a:prstGeom>
          <a:noFill/>
          <a:ln>
            <a:noFill/>
          </a:ln>
        </p:spPr>
      </p:pic>
      <p:pic>
        <p:nvPicPr>
          <p:cNvPr id="137" name="Google Shape;137;p28"/>
          <p:cNvPicPr preferRelativeResize="0"/>
          <p:nvPr/>
        </p:nvPicPr>
        <p:blipFill rotWithShape="1">
          <a:blip r:embed="rId4">
            <a:alphaModFix/>
          </a:blip>
          <a:srcRect b="0" l="0" r="0" t="10754"/>
          <a:stretch/>
        </p:blipFill>
        <p:spPr>
          <a:xfrm>
            <a:off x="4159375" y="1921637"/>
            <a:ext cx="1323525" cy="1783625"/>
          </a:xfrm>
          <a:prstGeom prst="rect">
            <a:avLst/>
          </a:prstGeom>
          <a:noFill/>
          <a:ln>
            <a:noFill/>
          </a:ln>
        </p:spPr>
      </p:pic>
      <p:pic>
        <p:nvPicPr>
          <p:cNvPr id="138" name="Google Shape;138;p28"/>
          <p:cNvPicPr preferRelativeResize="0"/>
          <p:nvPr/>
        </p:nvPicPr>
        <p:blipFill>
          <a:blip r:embed="rId5">
            <a:alphaModFix/>
          </a:blip>
          <a:stretch>
            <a:fillRect/>
          </a:stretch>
        </p:blipFill>
        <p:spPr>
          <a:xfrm>
            <a:off x="6496700" y="1917425"/>
            <a:ext cx="1323525" cy="1792049"/>
          </a:xfrm>
          <a:prstGeom prst="rect">
            <a:avLst/>
          </a:prstGeom>
          <a:noFill/>
          <a:ln>
            <a:noFill/>
          </a:ln>
        </p:spPr>
      </p:pic>
      <p:pic>
        <p:nvPicPr>
          <p:cNvPr id="139" name="Google Shape;139;p28"/>
          <p:cNvPicPr preferRelativeResize="0"/>
          <p:nvPr/>
        </p:nvPicPr>
        <p:blipFill>
          <a:blip r:embed="rId6">
            <a:alphaModFix/>
          </a:blip>
          <a:stretch>
            <a:fillRect/>
          </a:stretch>
        </p:blipFill>
        <p:spPr>
          <a:xfrm>
            <a:off x="8633676" y="1980001"/>
            <a:ext cx="1572550" cy="1666896"/>
          </a:xfrm>
          <a:prstGeom prst="rect">
            <a:avLst/>
          </a:prstGeom>
          <a:noFill/>
          <a:ln>
            <a:noFill/>
          </a:ln>
        </p:spPr>
      </p:pic>
      <p:pic>
        <p:nvPicPr>
          <p:cNvPr id="140" name="Google Shape;140;p28"/>
          <p:cNvPicPr preferRelativeResize="0"/>
          <p:nvPr/>
        </p:nvPicPr>
        <p:blipFill>
          <a:blip r:embed="rId7">
            <a:alphaModFix/>
          </a:blip>
          <a:stretch>
            <a:fillRect/>
          </a:stretch>
        </p:blipFill>
        <p:spPr>
          <a:xfrm>
            <a:off x="4264350" y="4375100"/>
            <a:ext cx="1218550" cy="1532950"/>
          </a:xfrm>
          <a:prstGeom prst="rect">
            <a:avLst/>
          </a:prstGeom>
          <a:noFill/>
          <a:ln>
            <a:noFill/>
          </a:ln>
        </p:spPr>
      </p:pic>
      <p:pic>
        <p:nvPicPr>
          <p:cNvPr id="141" name="Google Shape;141;p28"/>
          <p:cNvPicPr preferRelativeResize="0"/>
          <p:nvPr/>
        </p:nvPicPr>
        <p:blipFill>
          <a:blip r:embed="rId8">
            <a:alphaModFix/>
          </a:blip>
          <a:stretch>
            <a:fillRect/>
          </a:stretch>
        </p:blipFill>
        <p:spPr>
          <a:xfrm>
            <a:off x="8855538" y="4375090"/>
            <a:ext cx="1128829" cy="1532949"/>
          </a:xfrm>
          <a:prstGeom prst="rect">
            <a:avLst/>
          </a:prstGeom>
          <a:noFill/>
          <a:ln>
            <a:noFill/>
          </a:ln>
        </p:spPr>
      </p:pic>
      <p:pic>
        <p:nvPicPr>
          <p:cNvPr id="142" name="Google Shape;142;p28"/>
          <p:cNvPicPr preferRelativeResize="0"/>
          <p:nvPr/>
        </p:nvPicPr>
        <p:blipFill>
          <a:blip r:embed="rId9">
            <a:alphaModFix/>
          </a:blip>
          <a:stretch>
            <a:fillRect/>
          </a:stretch>
        </p:blipFill>
        <p:spPr>
          <a:xfrm>
            <a:off x="6496700" y="4375100"/>
            <a:ext cx="1323526" cy="1527042"/>
          </a:xfrm>
          <a:prstGeom prst="rect">
            <a:avLst/>
          </a:prstGeom>
          <a:noFill/>
          <a:ln>
            <a:noFill/>
          </a:ln>
        </p:spPr>
      </p:pic>
      <p:pic>
        <p:nvPicPr>
          <p:cNvPr id="143" name="Google Shape;143;p28"/>
          <p:cNvPicPr preferRelativeResize="0"/>
          <p:nvPr/>
        </p:nvPicPr>
        <p:blipFill rotWithShape="1">
          <a:blip r:embed="rId10">
            <a:alphaModFix/>
          </a:blip>
          <a:srcRect b="14764" l="7521" r="4821" t="6408"/>
          <a:stretch/>
        </p:blipFill>
        <p:spPr>
          <a:xfrm>
            <a:off x="1773675" y="4310227"/>
            <a:ext cx="1572549" cy="1656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6"/>
          <p:cNvSpPr txBox="1"/>
          <p:nvPr>
            <p:ph type="title"/>
          </p:nvPr>
        </p:nvSpPr>
        <p:spPr>
          <a:xfrm>
            <a:off x="581040" y="702000"/>
            <a:ext cx="11029800" cy="1013700"/>
          </a:xfrm>
          <a:prstGeom prst="rect">
            <a:avLst/>
          </a:prstGeom>
        </p:spPr>
        <p:txBody>
          <a:bodyPr anchorCtr="0" anchor="ctr" bIns="0" lIns="0" spcFirstLastPara="1" rIns="0" wrap="square" tIns="0">
            <a:normAutofit/>
          </a:bodyPr>
          <a:lstStyle/>
          <a:p>
            <a:pPr indent="0" lvl="0" marL="0" rtl="0" algn="l">
              <a:spcBef>
                <a:spcPts val="0"/>
              </a:spcBef>
              <a:spcAft>
                <a:spcPts val="0"/>
              </a:spcAft>
              <a:buClr>
                <a:schemeClr val="dk1"/>
              </a:buClr>
              <a:buFont typeface="Arial"/>
              <a:buNone/>
            </a:pPr>
            <a:r>
              <a:rPr lang="en-US" sz="2800">
                <a:solidFill>
                  <a:schemeClr val="lt1"/>
                </a:solidFill>
                <a:latin typeface="Gill Sans"/>
                <a:ea typeface="Gill Sans"/>
                <a:cs typeface="Gill Sans"/>
                <a:sym typeface="Gill Sans"/>
              </a:rPr>
              <a:t>MATHS</a:t>
            </a:r>
            <a:endParaRPr/>
          </a:p>
        </p:txBody>
      </p:sp>
      <p:sp>
        <p:nvSpPr>
          <p:cNvPr id="294" name="Google Shape;294;p46"/>
          <p:cNvSpPr txBox="1"/>
          <p:nvPr/>
        </p:nvSpPr>
        <p:spPr>
          <a:xfrm>
            <a:off x="1878500" y="1889125"/>
            <a:ext cx="82068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t>EYFS Statutory Framework 2023</a:t>
            </a:r>
            <a:r>
              <a:rPr lang="en-US" sz="1800"/>
              <a:t>: </a:t>
            </a:r>
            <a:r>
              <a:rPr lang="en-US" sz="1800"/>
              <a:t>Children should be able to count confidently, </a:t>
            </a:r>
            <a:r>
              <a:rPr b="1" lang="en-US" sz="1800"/>
              <a:t>develop a deep understanding of the numbers to 10</a:t>
            </a:r>
            <a:r>
              <a:rPr lang="en-US" sz="1800"/>
              <a:t>, the relationships between them and the patterns within those numbers. </a:t>
            </a:r>
            <a:endParaRPr sz="1800"/>
          </a:p>
        </p:txBody>
      </p:sp>
      <p:pic>
        <p:nvPicPr>
          <p:cNvPr id="295" name="Google Shape;295;p46"/>
          <p:cNvPicPr preferRelativeResize="0"/>
          <p:nvPr/>
        </p:nvPicPr>
        <p:blipFill>
          <a:blip r:embed="rId3">
            <a:alphaModFix/>
          </a:blip>
          <a:stretch>
            <a:fillRect/>
          </a:stretch>
        </p:blipFill>
        <p:spPr>
          <a:xfrm>
            <a:off x="1878488" y="2974550"/>
            <a:ext cx="8435031" cy="35786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7"/>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MATHS</a:t>
            </a:r>
            <a:endParaRPr b="0" i="0" sz="2800" u="none" cap="none" strike="noStrike">
              <a:latin typeface="Arial"/>
              <a:ea typeface="Arial"/>
              <a:cs typeface="Arial"/>
              <a:sym typeface="Arial"/>
            </a:endParaRPr>
          </a:p>
        </p:txBody>
      </p:sp>
      <p:pic>
        <p:nvPicPr>
          <p:cNvPr id="301" name="Google Shape;301;p47"/>
          <p:cNvPicPr preferRelativeResize="0"/>
          <p:nvPr/>
        </p:nvPicPr>
        <p:blipFill>
          <a:blip r:embed="rId3">
            <a:alphaModFix/>
          </a:blip>
          <a:stretch>
            <a:fillRect/>
          </a:stretch>
        </p:blipFill>
        <p:spPr>
          <a:xfrm>
            <a:off x="5168950" y="3125900"/>
            <a:ext cx="1680676" cy="1680676"/>
          </a:xfrm>
          <a:prstGeom prst="rect">
            <a:avLst/>
          </a:prstGeom>
          <a:noFill/>
          <a:ln>
            <a:noFill/>
          </a:ln>
        </p:spPr>
      </p:pic>
      <p:sp>
        <p:nvSpPr>
          <p:cNvPr id="302" name="Google Shape;302;p47"/>
          <p:cNvSpPr txBox="1"/>
          <p:nvPr/>
        </p:nvSpPr>
        <p:spPr>
          <a:xfrm>
            <a:off x="4477175" y="4971300"/>
            <a:ext cx="3204300" cy="7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t>We want children to develop strong concept images of the numbers 1 - 10 and beyond.</a:t>
            </a:r>
            <a:endParaRPr b="1" sz="1600"/>
          </a:p>
        </p:txBody>
      </p:sp>
      <p:pic>
        <p:nvPicPr>
          <p:cNvPr id="303" name="Google Shape;303;p47"/>
          <p:cNvPicPr preferRelativeResize="0"/>
          <p:nvPr/>
        </p:nvPicPr>
        <p:blipFill>
          <a:blip r:embed="rId4">
            <a:alphaModFix/>
          </a:blip>
          <a:stretch>
            <a:fillRect/>
          </a:stretch>
        </p:blipFill>
        <p:spPr>
          <a:xfrm>
            <a:off x="9996525" y="2204175"/>
            <a:ext cx="1429950" cy="1429950"/>
          </a:xfrm>
          <a:prstGeom prst="rect">
            <a:avLst/>
          </a:prstGeom>
          <a:noFill/>
          <a:ln>
            <a:noFill/>
          </a:ln>
        </p:spPr>
      </p:pic>
      <p:pic>
        <p:nvPicPr>
          <p:cNvPr id="304" name="Google Shape;304;p47"/>
          <p:cNvPicPr preferRelativeResize="0"/>
          <p:nvPr/>
        </p:nvPicPr>
        <p:blipFill>
          <a:blip r:embed="rId5">
            <a:alphaModFix/>
          </a:blip>
          <a:stretch>
            <a:fillRect/>
          </a:stretch>
        </p:blipFill>
        <p:spPr>
          <a:xfrm>
            <a:off x="581050" y="2204175"/>
            <a:ext cx="2270691" cy="1013700"/>
          </a:xfrm>
          <a:prstGeom prst="rect">
            <a:avLst/>
          </a:prstGeom>
          <a:noFill/>
          <a:ln>
            <a:noFill/>
          </a:ln>
        </p:spPr>
      </p:pic>
      <p:pic>
        <p:nvPicPr>
          <p:cNvPr id="305" name="Google Shape;305;p47"/>
          <p:cNvPicPr preferRelativeResize="0"/>
          <p:nvPr/>
        </p:nvPicPr>
        <p:blipFill>
          <a:blip r:embed="rId6">
            <a:alphaModFix/>
          </a:blip>
          <a:stretch>
            <a:fillRect/>
          </a:stretch>
        </p:blipFill>
        <p:spPr>
          <a:xfrm>
            <a:off x="3174538" y="2926875"/>
            <a:ext cx="1190650" cy="2619426"/>
          </a:xfrm>
          <a:prstGeom prst="rect">
            <a:avLst/>
          </a:prstGeom>
          <a:noFill/>
          <a:ln>
            <a:noFill/>
          </a:ln>
        </p:spPr>
      </p:pic>
      <p:pic>
        <p:nvPicPr>
          <p:cNvPr id="306" name="Google Shape;306;p47"/>
          <p:cNvPicPr preferRelativeResize="0"/>
          <p:nvPr/>
        </p:nvPicPr>
        <p:blipFill>
          <a:blip r:embed="rId7">
            <a:alphaModFix/>
          </a:blip>
          <a:stretch>
            <a:fillRect/>
          </a:stretch>
        </p:blipFill>
        <p:spPr>
          <a:xfrm>
            <a:off x="690100" y="3982175"/>
            <a:ext cx="1680674" cy="1758848"/>
          </a:xfrm>
          <a:prstGeom prst="rect">
            <a:avLst/>
          </a:prstGeom>
          <a:noFill/>
          <a:ln>
            <a:noFill/>
          </a:ln>
        </p:spPr>
      </p:pic>
      <p:pic>
        <p:nvPicPr>
          <p:cNvPr id="307" name="Google Shape;307;p47"/>
          <p:cNvPicPr preferRelativeResize="0"/>
          <p:nvPr/>
        </p:nvPicPr>
        <p:blipFill>
          <a:blip r:embed="rId8">
            <a:alphaModFix/>
          </a:blip>
          <a:stretch>
            <a:fillRect/>
          </a:stretch>
        </p:blipFill>
        <p:spPr>
          <a:xfrm>
            <a:off x="7950750" y="2204163"/>
            <a:ext cx="1190650" cy="1789228"/>
          </a:xfrm>
          <a:prstGeom prst="rect">
            <a:avLst/>
          </a:prstGeom>
          <a:noFill/>
          <a:ln>
            <a:noFill/>
          </a:ln>
          <a:effectLst>
            <a:outerShdw blurRad="57150" rotWithShape="0" algn="bl" dir="5400000" dist="19050">
              <a:srgbClr val="000000">
                <a:alpha val="0"/>
              </a:srgbClr>
            </a:outerShdw>
          </a:effectLst>
        </p:spPr>
      </p:pic>
      <p:sp>
        <p:nvSpPr>
          <p:cNvPr id="308" name="Google Shape;308;p47"/>
          <p:cNvSpPr/>
          <p:nvPr/>
        </p:nvSpPr>
        <p:spPr>
          <a:xfrm>
            <a:off x="9996525" y="4312475"/>
            <a:ext cx="793500" cy="763800"/>
          </a:xfrm>
          <a:prstGeom prst="ellipse">
            <a:avLst/>
          </a:prstGeom>
          <a:solidFill>
            <a:schemeClr val="lt1"/>
          </a:solidFill>
          <a:ln cap="flat" cmpd="sng" w="9525">
            <a:solidFill>
              <a:srgbClr val="1A32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7"/>
          <p:cNvSpPr/>
          <p:nvPr/>
        </p:nvSpPr>
        <p:spPr>
          <a:xfrm>
            <a:off x="9400225" y="5453150"/>
            <a:ext cx="793500" cy="763800"/>
          </a:xfrm>
          <a:prstGeom prst="ellipse">
            <a:avLst/>
          </a:prstGeom>
          <a:solidFill>
            <a:schemeClr val="lt1"/>
          </a:solidFill>
          <a:ln cap="flat" cmpd="sng" w="9525">
            <a:solidFill>
              <a:srgbClr val="1A32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7"/>
          <p:cNvSpPr/>
          <p:nvPr/>
        </p:nvSpPr>
        <p:spPr>
          <a:xfrm>
            <a:off x="10790025" y="5453150"/>
            <a:ext cx="793500" cy="763800"/>
          </a:xfrm>
          <a:prstGeom prst="ellipse">
            <a:avLst/>
          </a:prstGeom>
          <a:solidFill>
            <a:schemeClr val="lt1"/>
          </a:solidFill>
          <a:ln cap="flat" cmpd="sng" w="9525">
            <a:solidFill>
              <a:srgbClr val="1A32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7"/>
          <p:cNvSpPr/>
          <p:nvPr/>
        </p:nvSpPr>
        <p:spPr>
          <a:xfrm>
            <a:off x="9564925" y="5630150"/>
            <a:ext cx="198000" cy="179700"/>
          </a:xfrm>
          <a:prstGeom prst="ellipse">
            <a:avLst/>
          </a:prstGeom>
          <a:solidFill>
            <a:srgbClr val="FF0000"/>
          </a:solidFill>
          <a:ln cap="flat" cmpd="sng" w="9525">
            <a:solidFill>
              <a:srgbClr val="1A32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7"/>
          <p:cNvSpPr/>
          <p:nvPr/>
        </p:nvSpPr>
        <p:spPr>
          <a:xfrm>
            <a:off x="9717325" y="5782550"/>
            <a:ext cx="198000" cy="179700"/>
          </a:xfrm>
          <a:prstGeom prst="ellipse">
            <a:avLst/>
          </a:prstGeom>
          <a:solidFill>
            <a:srgbClr val="FF0000"/>
          </a:solidFill>
          <a:ln cap="flat" cmpd="sng" w="9525">
            <a:solidFill>
              <a:srgbClr val="1A32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7"/>
          <p:cNvSpPr/>
          <p:nvPr/>
        </p:nvSpPr>
        <p:spPr>
          <a:xfrm>
            <a:off x="9869725" y="5934950"/>
            <a:ext cx="198000" cy="179700"/>
          </a:xfrm>
          <a:prstGeom prst="ellipse">
            <a:avLst/>
          </a:prstGeom>
          <a:solidFill>
            <a:srgbClr val="FF0000"/>
          </a:solidFill>
          <a:ln cap="flat" cmpd="sng" w="9525">
            <a:solidFill>
              <a:srgbClr val="1A32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7"/>
          <p:cNvSpPr/>
          <p:nvPr/>
        </p:nvSpPr>
        <p:spPr>
          <a:xfrm>
            <a:off x="11010400" y="5630150"/>
            <a:ext cx="198000" cy="179700"/>
          </a:xfrm>
          <a:prstGeom prst="ellipse">
            <a:avLst/>
          </a:prstGeom>
          <a:solidFill>
            <a:srgbClr val="FFFF00"/>
          </a:solidFill>
          <a:ln cap="flat" cmpd="sng" w="9525">
            <a:solidFill>
              <a:srgbClr val="1A32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7"/>
          <p:cNvSpPr/>
          <p:nvPr/>
        </p:nvSpPr>
        <p:spPr>
          <a:xfrm>
            <a:off x="11208400" y="5782550"/>
            <a:ext cx="198000" cy="179700"/>
          </a:xfrm>
          <a:prstGeom prst="ellipse">
            <a:avLst/>
          </a:prstGeom>
          <a:solidFill>
            <a:srgbClr val="FFFF00"/>
          </a:solidFill>
          <a:ln cap="flat" cmpd="sng" w="9525">
            <a:solidFill>
              <a:srgbClr val="1A326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6" name="Google Shape;316;p47"/>
          <p:cNvCxnSpPr>
            <a:stCxn id="308" idx="3"/>
            <a:endCxn id="309" idx="0"/>
          </p:cNvCxnSpPr>
          <p:nvPr/>
        </p:nvCxnSpPr>
        <p:spPr>
          <a:xfrm flipH="1">
            <a:off x="9796830" y="4964419"/>
            <a:ext cx="315900" cy="488700"/>
          </a:xfrm>
          <a:prstGeom prst="straightConnector1">
            <a:avLst/>
          </a:prstGeom>
          <a:noFill/>
          <a:ln cap="flat" cmpd="sng" w="38100">
            <a:solidFill>
              <a:schemeClr val="dk1"/>
            </a:solidFill>
            <a:prstDash val="solid"/>
            <a:round/>
            <a:headEnd len="med" w="med" type="none"/>
            <a:tailEnd len="med" w="med" type="none"/>
          </a:ln>
        </p:spPr>
      </p:cxnSp>
      <p:cxnSp>
        <p:nvCxnSpPr>
          <p:cNvPr id="317" name="Google Shape;317;p47"/>
          <p:cNvCxnSpPr>
            <a:endCxn id="310" idx="0"/>
          </p:cNvCxnSpPr>
          <p:nvPr/>
        </p:nvCxnSpPr>
        <p:spPr>
          <a:xfrm>
            <a:off x="10659975" y="4965950"/>
            <a:ext cx="526800" cy="487200"/>
          </a:xfrm>
          <a:prstGeom prst="straightConnector1">
            <a:avLst/>
          </a:prstGeom>
          <a:noFill/>
          <a:ln cap="flat" cmpd="sng" w="38100">
            <a:solidFill>
              <a:schemeClr val="dk1"/>
            </a:solidFill>
            <a:prstDash val="solid"/>
            <a:round/>
            <a:headEnd len="med" w="med" type="none"/>
            <a:tailEnd len="med" w="med" type="none"/>
          </a:ln>
        </p:spPr>
      </p:cxnSp>
      <p:sp>
        <p:nvSpPr>
          <p:cNvPr id="318" name="Google Shape;318;p47"/>
          <p:cNvSpPr txBox="1"/>
          <p:nvPr/>
        </p:nvSpPr>
        <p:spPr>
          <a:xfrm>
            <a:off x="10129875" y="4413863"/>
            <a:ext cx="526800" cy="56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300"/>
              <a:t>5</a:t>
            </a:r>
            <a:endParaRPr b="1" sz="23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8"/>
          <p:cNvSpPr txBox="1"/>
          <p:nvPr>
            <p:ph type="title"/>
          </p:nvPr>
        </p:nvSpPr>
        <p:spPr>
          <a:xfrm>
            <a:off x="581040" y="702000"/>
            <a:ext cx="11029800" cy="10137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sz="2800">
                <a:solidFill>
                  <a:schemeClr val="lt1"/>
                </a:solidFill>
                <a:latin typeface="Gill Sans"/>
                <a:ea typeface="Gill Sans"/>
                <a:cs typeface="Gill Sans"/>
                <a:sym typeface="Gill Sans"/>
              </a:rPr>
              <a:t>MATHS</a:t>
            </a:r>
            <a:endParaRPr/>
          </a:p>
        </p:txBody>
      </p:sp>
      <p:sp>
        <p:nvSpPr>
          <p:cNvPr id="324" name="Google Shape;324;p48"/>
          <p:cNvSpPr txBox="1"/>
          <p:nvPr/>
        </p:nvSpPr>
        <p:spPr>
          <a:xfrm>
            <a:off x="778625" y="2485650"/>
            <a:ext cx="4911300" cy="40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t>Perceptual Subitising:</a:t>
            </a:r>
            <a:r>
              <a:rPr lang="en-US" sz="1700"/>
              <a:t> The ability to identify a small quantity automatically, without counting.</a:t>
            </a:r>
            <a:endParaRPr sz="1700"/>
          </a:p>
        </p:txBody>
      </p:sp>
      <p:pic>
        <p:nvPicPr>
          <p:cNvPr id="325" name="Google Shape;325;p48"/>
          <p:cNvPicPr preferRelativeResize="0"/>
          <p:nvPr/>
        </p:nvPicPr>
        <p:blipFill>
          <a:blip r:embed="rId3">
            <a:alphaModFix/>
          </a:blip>
          <a:stretch>
            <a:fillRect/>
          </a:stretch>
        </p:blipFill>
        <p:spPr>
          <a:xfrm>
            <a:off x="1200450" y="3575100"/>
            <a:ext cx="3429000" cy="2266950"/>
          </a:xfrm>
          <a:prstGeom prst="rect">
            <a:avLst/>
          </a:prstGeom>
          <a:noFill/>
          <a:ln>
            <a:noFill/>
          </a:ln>
        </p:spPr>
      </p:pic>
      <p:sp>
        <p:nvSpPr>
          <p:cNvPr id="326" name="Google Shape;326;p48"/>
          <p:cNvSpPr txBox="1"/>
          <p:nvPr/>
        </p:nvSpPr>
        <p:spPr>
          <a:xfrm>
            <a:off x="6920575" y="2410800"/>
            <a:ext cx="48039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rPr>
              <a:t>Conceptual Subitising:</a:t>
            </a:r>
            <a:r>
              <a:rPr lang="en-US" sz="1700">
                <a:solidFill>
                  <a:schemeClr val="dk1"/>
                </a:solidFill>
              </a:rPr>
              <a:t> The ability to recognise a whole quantity as a result of recognising smaller quantities e.g. I see a 5 and a 2 so it must be 7.</a:t>
            </a:r>
            <a:endParaRPr/>
          </a:p>
        </p:txBody>
      </p:sp>
      <p:pic>
        <p:nvPicPr>
          <p:cNvPr id="327" name="Google Shape;327;p48"/>
          <p:cNvPicPr preferRelativeResize="0"/>
          <p:nvPr/>
        </p:nvPicPr>
        <p:blipFill>
          <a:blip r:embed="rId4">
            <a:alphaModFix/>
          </a:blip>
          <a:stretch>
            <a:fillRect/>
          </a:stretch>
        </p:blipFill>
        <p:spPr>
          <a:xfrm>
            <a:off x="7652238" y="3889400"/>
            <a:ext cx="3190875" cy="1428750"/>
          </a:xfrm>
          <a:prstGeom prst="rect">
            <a:avLst/>
          </a:prstGeom>
          <a:noFill/>
          <a:ln>
            <a:noFill/>
          </a:ln>
        </p:spPr>
      </p:pic>
      <p:sp>
        <p:nvSpPr>
          <p:cNvPr id="328" name="Google Shape;328;p48"/>
          <p:cNvSpPr txBox="1"/>
          <p:nvPr/>
        </p:nvSpPr>
        <p:spPr>
          <a:xfrm>
            <a:off x="8310475" y="5689950"/>
            <a:ext cx="2171100" cy="8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latin typeface="Gill Sans"/>
              <a:ea typeface="Gill Sans"/>
              <a:cs typeface="Gill Sans"/>
              <a:sym typeface="Gill Sans"/>
            </a:endParaRPr>
          </a:p>
        </p:txBody>
      </p:sp>
      <p:sp>
        <p:nvSpPr>
          <p:cNvPr id="329" name="Google Shape;329;p48"/>
          <p:cNvSpPr txBox="1"/>
          <p:nvPr/>
        </p:nvSpPr>
        <p:spPr>
          <a:xfrm>
            <a:off x="581050" y="1896375"/>
            <a:ext cx="106464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700"/>
              <a:t>Subitising helps children to develop strong concept images of numbers.</a:t>
            </a:r>
            <a:endParaRPr sz="17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9"/>
          <p:cNvSpPr txBox="1"/>
          <p:nvPr>
            <p:ph type="title"/>
          </p:nvPr>
        </p:nvSpPr>
        <p:spPr>
          <a:xfrm>
            <a:off x="581040" y="702000"/>
            <a:ext cx="11029800" cy="10137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sz="2800">
                <a:solidFill>
                  <a:schemeClr val="lt1"/>
                </a:solidFill>
                <a:latin typeface="Gill Sans"/>
                <a:ea typeface="Gill Sans"/>
                <a:cs typeface="Gill Sans"/>
                <a:sym typeface="Gill Sans"/>
              </a:rPr>
              <a:t>MATHS</a:t>
            </a:r>
            <a:endParaRPr/>
          </a:p>
        </p:txBody>
      </p:sp>
      <p:sp>
        <p:nvSpPr>
          <p:cNvPr id="335" name="Google Shape;335;p49"/>
          <p:cNvSpPr txBox="1"/>
          <p:nvPr/>
        </p:nvSpPr>
        <p:spPr>
          <a:xfrm>
            <a:off x="793600" y="2066375"/>
            <a:ext cx="4911300" cy="40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900"/>
              <a:t>How to support subitising at home:</a:t>
            </a:r>
            <a:endParaRPr b="1" sz="1900"/>
          </a:p>
          <a:p>
            <a:pPr indent="0" lvl="0" marL="0" rtl="0" algn="l">
              <a:spcBef>
                <a:spcPts val="0"/>
              </a:spcBef>
              <a:spcAft>
                <a:spcPts val="0"/>
              </a:spcAft>
              <a:buNone/>
            </a:pPr>
            <a:r>
              <a:t/>
            </a:r>
            <a:endParaRPr b="1" sz="1900"/>
          </a:p>
          <a:p>
            <a:pPr indent="-349250" lvl="0" marL="457200" rtl="0" algn="l">
              <a:spcBef>
                <a:spcPts val="0"/>
              </a:spcBef>
              <a:spcAft>
                <a:spcPts val="0"/>
              </a:spcAft>
              <a:buSzPts val="1900"/>
              <a:buChar char="●"/>
            </a:pPr>
            <a:r>
              <a:rPr lang="en-US" sz="1900"/>
              <a:t>Play board games with a dice</a:t>
            </a:r>
            <a:endParaRPr sz="1900"/>
          </a:p>
          <a:p>
            <a:pPr indent="-349250" lvl="0" marL="457200" rtl="0" algn="l">
              <a:spcBef>
                <a:spcPts val="0"/>
              </a:spcBef>
              <a:spcAft>
                <a:spcPts val="0"/>
              </a:spcAft>
              <a:buSzPts val="1900"/>
              <a:buChar char="●"/>
            </a:pPr>
            <a:r>
              <a:rPr lang="en-US" sz="1900"/>
              <a:t>Play dominoes</a:t>
            </a:r>
            <a:endParaRPr sz="1900"/>
          </a:p>
          <a:p>
            <a:pPr indent="-349250" lvl="0" marL="457200" rtl="0" algn="l">
              <a:spcBef>
                <a:spcPts val="0"/>
              </a:spcBef>
              <a:spcAft>
                <a:spcPts val="0"/>
              </a:spcAft>
              <a:buSzPts val="1900"/>
              <a:buChar char="●"/>
            </a:pPr>
            <a:r>
              <a:rPr lang="en-US" sz="1900"/>
              <a:t>Look at picture books together and ask the questions:</a:t>
            </a:r>
            <a:endParaRPr sz="1900"/>
          </a:p>
          <a:p>
            <a:pPr indent="0" lvl="0" marL="457200" rtl="0" algn="l">
              <a:spcBef>
                <a:spcPts val="0"/>
              </a:spcBef>
              <a:spcAft>
                <a:spcPts val="0"/>
              </a:spcAft>
              <a:buNone/>
            </a:pPr>
            <a:r>
              <a:rPr i="1" lang="en-US" sz="1900"/>
              <a:t>What do you see?</a:t>
            </a:r>
            <a:endParaRPr i="1" sz="1900"/>
          </a:p>
          <a:p>
            <a:pPr indent="0" lvl="0" marL="457200" rtl="0" algn="l">
              <a:spcBef>
                <a:spcPts val="0"/>
              </a:spcBef>
              <a:spcAft>
                <a:spcPts val="0"/>
              </a:spcAft>
              <a:buNone/>
            </a:pPr>
            <a:r>
              <a:rPr i="1" lang="en-US" sz="1900"/>
              <a:t>How do you see it?</a:t>
            </a:r>
            <a:endParaRPr i="1" sz="1900"/>
          </a:p>
          <a:p>
            <a:pPr indent="-349250" lvl="0" marL="457200" rtl="0" algn="l">
              <a:spcBef>
                <a:spcPts val="0"/>
              </a:spcBef>
              <a:spcAft>
                <a:spcPts val="0"/>
              </a:spcAft>
              <a:buSzPts val="1900"/>
              <a:buChar char="●"/>
            </a:pPr>
            <a:r>
              <a:rPr lang="en-US" sz="1900"/>
              <a:t>Make dot flashcards (up to 6) </a:t>
            </a:r>
            <a:endParaRPr sz="1900"/>
          </a:p>
          <a:p>
            <a:pPr indent="0" lvl="0" marL="457200" rtl="0" algn="l">
              <a:spcBef>
                <a:spcPts val="0"/>
              </a:spcBef>
              <a:spcAft>
                <a:spcPts val="0"/>
              </a:spcAft>
              <a:buNone/>
            </a:pPr>
            <a:r>
              <a:t/>
            </a:r>
            <a:endParaRPr sz="1900"/>
          </a:p>
        </p:txBody>
      </p:sp>
      <p:sp>
        <p:nvSpPr>
          <p:cNvPr id="336" name="Google Shape;336;p49"/>
          <p:cNvSpPr txBox="1"/>
          <p:nvPr/>
        </p:nvSpPr>
        <p:spPr>
          <a:xfrm>
            <a:off x="8325450" y="5270675"/>
            <a:ext cx="2171100" cy="8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latin typeface="Gill Sans"/>
              <a:ea typeface="Gill Sans"/>
              <a:cs typeface="Gill Sans"/>
              <a:sym typeface="Gill Sans"/>
            </a:endParaRPr>
          </a:p>
        </p:txBody>
      </p:sp>
      <p:pic>
        <p:nvPicPr>
          <p:cNvPr id="337" name="Google Shape;337;p49"/>
          <p:cNvPicPr preferRelativeResize="0"/>
          <p:nvPr/>
        </p:nvPicPr>
        <p:blipFill>
          <a:blip r:embed="rId3">
            <a:alphaModFix/>
          </a:blip>
          <a:stretch>
            <a:fillRect/>
          </a:stretch>
        </p:blipFill>
        <p:spPr>
          <a:xfrm>
            <a:off x="7587425" y="2066375"/>
            <a:ext cx="3150933" cy="3250175"/>
          </a:xfrm>
          <a:prstGeom prst="rect">
            <a:avLst/>
          </a:prstGeom>
          <a:noFill/>
          <a:ln>
            <a:noFill/>
          </a:ln>
        </p:spPr>
      </p:pic>
      <p:sp>
        <p:nvSpPr>
          <p:cNvPr id="338" name="Google Shape;338;p49"/>
          <p:cNvSpPr txBox="1"/>
          <p:nvPr/>
        </p:nvSpPr>
        <p:spPr>
          <a:xfrm>
            <a:off x="7846275" y="5450475"/>
            <a:ext cx="2892000" cy="53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t>‘</a:t>
            </a:r>
            <a:r>
              <a:rPr i="1" lang="en-US"/>
              <a:t>I see 5 storks…2 at the top and 3 at the bottom.’</a:t>
            </a:r>
            <a:endParaRPr i="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0"/>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TAPESTRY</a:t>
            </a:r>
            <a:endParaRPr b="0" i="0" sz="2800" u="none" cap="none" strike="noStrike">
              <a:latin typeface="Arial"/>
              <a:ea typeface="Arial"/>
              <a:cs typeface="Arial"/>
              <a:sym typeface="Arial"/>
            </a:endParaRPr>
          </a:p>
        </p:txBody>
      </p:sp>
      <p:sp>
        <p:nvSpPr>
          <p:cNvPr id="344" name="Google Shape;344;p50"/>
          <p:cNvSpPr txBox="1"/>
          <p:nvPr/>
        </p:nvSpPr>
        <p:spPr>
          <a:xfrm>
            <a:off x="641125" y="2001050"/>
            <a:ext cx="6819000" cy="4398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SzPts val="1500"/>
              <a:buChar char="●"/>
            </a:pPr>
            <a:r>
              <a:rPr lang="en-US" sz="1500"/>
              <a:t>Tapestry uses observations to create an individual learning journal for each child.</a:t>
            </a:r>
            <a:endParaRPr sz="1500"/>
          </a:p>
          <a:p>
            <a:pPr indent="-323850" lvl="0" marL="457200" rtl="0" algn="l">
              <a:lnSpc>
                <a:spcPct val="115000"/>
              </a:lnSpc>
              <a:spcBef>
                <a:spcPts val="0"/>
              </a:spcBef>
              <a:spcAft>
                <a:spcPts val="0"/>
              </a:spcAft>
              <a:buSzPts val="1500"/>
              <a:buChar char="●"/>
            </a:pPr>
            <a:r>
              <a:rPr lang="en-US" sz="1500"/>
              <a:t>Photographs, videos and notes are recorded and made available to you.</a:t>
            </a:r>
            <a:endParaRPr sz="1500"/>
          </a:p>
          <a:p>
            <a:pPr indent="-323850" lvl="0" marL="457200" rtl="0" algn="l">
              <a:lnSpc>
                <a:spcPct val="115000"/>
              </a:lnSpc>
              <a:spcBef>
                <a:spcPts val="0"/>
              </a:spcBef>
              <a:spcAft>
                <a:spcPts val="0"/>
              </a:spcAft>
              <a:buSzPts val="1500"/>
              <a:buChar char="●"/>
            </a:pPr>
            <a:r>
              <a:rPr lang="en-US" sz="1500"/>
              <a:t>Allows Reception staff to assess child’s progress as they move through Reception by linking to the ELG.</a:t>
            </a:r>
            <a:endParaRPr sz="1500"/>
          </a:p>
          <a:p>
            <a:pPr indent="-323850" lvl="0" marL="457200" rtl="0" algn="l">
              <a:lnSpc>
                <a:spcPct val="115000"/>
              </a:lnSpc>
              <a:spcBef>
                <a:spcPts val="0"/>
              </a:spcBef>
              <a:spcAft>
                <a:spcPts val="0"/>
              </a:spcAft>
              <a:buSzPts val="1500"/>
              <a:buChar char="●"/>
            </a:pPr>
            <a:r>
              <a:rPr lang="en-US" sz="1500"/>
              <a:t>You can also contribute by commenting on the journal entries or adding your own to share your child’s development at home.</a:t>
            </a:r>
            <a:endParaRPr sz="1500"/>
          </a:p>
          <a:p>
            <a:pPr indent="-323850" lvl="0" marL="457200" rtl="0" algn="l">
              <a:lnSpc>
                <a:spcPct val="115000"/>
              </a:lnSpc>
              <a:spcBef>
                <a:spcPts val="0"/>
              </a:spcBef>
              <a:spcAft>
                <a:spcPts val="0"/>
              </a:spcAft>
              <a:buSzPts val="1500"/>
              <a:buChar char="●"/>
            </a:pPr>
            <a:r>
              <a:rPr lang="en-US" sz="1500"/>
              <a:t>Regular videos will be shared on Tapestry with updates on what we have been learning in Reception (e.g. sounds for you to practise with your child) and other suggestions of how you can deepen their learning at home.</a:t>
            </a:r>
            <a:endParaRPr sz="1500"/>
          </a:p>
          <a:p>
            <a:pPr indent="-323850" lvl="0" marL="457200" rtl="0" algn="l">
              <a:lnSpc>
                <a:spcPct val="115000"/>
              </a:lnSpc>
              <a:spcBef>
                <a:spcPts val="0"/>
              </a:spcBef>
              <a:spcAft>
                <a:spcPts val="0"/>
              </a:spcAft>
              <a:buSzPts val="1500"/>
              <a:buChar char="●"/>
            </a:pPr>
            <a:r>
              <a:rPr lang="en-US" sz="1500"/>
              <a:t>Journal entries are not to be shared on social media.</a:t>
            </a:r>
            <a:endParaRPr sz="1500"/>
          </a:p>
          <a:p>
            <a:pPr indent="-323850" lvl="0" marL="457200" rtl="0" algn="l">
              <a:lnSpc>
                <a:spcPct val="115000"/>
              </a:lnSpc>
              <a:spcBef>
                <a:spcPts val="0"/>
              </a:spcBef>
              <a:spcAft>
                <a:spcPts val="0"/>
              </a:spcAft>
              <a:buSzPts val="1500"/>
              <a:buChar char="●"/>
            </a:pPr>
            <a:r>
              <a:rPr lang="en-US" sz="1500"/>
              <a:t>Permissions for group observations.</a:t>
            </a:r>
            <a:endParaRPr sz="1500"/>
          </a:p>
          <a:p>
            <a:pPr indent="-323850" lvl="0" marL="457200" rtl="0" algn="l">
              <a:lnSpc>
                <a:spcPct val="115000"/>
              </a:lnSpc>
              <a:spcBef>
                <a:spcPts val="0"/>
              </a:spcBef>
              <a:spcAft>
                <a:spcPts val="0"/>
              </a:spcAft>
              <a:buSzPts val="1500"/>
              <a:buChar char="●"/>
            </a:pPr>
            <a:r>
              <a:rPr lang="en-US" sz="1500"/>
              <a:t>Not to be used as a messaging tool to communicate with your child’s class teacher.</a:t>
            </a:r>
            <a:endParaRPr sz="1500"/>
          </a:p>
          <a:p>
            <a:pPr indent="-323850" lvl="0" marL="457200" rtl="0" algn="l">
              <a:lnSpc>
                <a:spcPct val="115000"/>
              </a:lnSpc>
              <a:spcBef>
                <a:spcPts val="0"/>
              </a:spcBef>
              <a:spcAft>
                <a:spcPts val="0"/>
              </a:spcAft>
              <a:buSzPts val="1500"/>
              <a:buChar char="●"/>
            </a:pPr>
            <a:r>
              <a:rPr lang="en-US" sz="1500"/>
              <a:t>Account activation email.</a:t>
            </a:r>
            <a:endParaRPr sz="1500"/>
          </a:p>
        </p:txBody>
      </p:sp>
      <p:pic>
        <p:nvPicPr>
          <p:cNvPr id="345" name="Google Shape;345;p50"/>
          <p:cNvPicPr preferRelativeResize="0"/>
          <p:nvPr/>
        </p:nvPicPr>
        <p:blipFill>
          <a:blip r:embed="rId3">
            <a:alphaModFix/>
          </a:blip>
          <a:stretch>
            <a:fillRect/>
          </a:stretch>
        </p:blipFill>
        <p:spPr>
          <a:xfrm>
            <a:off x="9914700" y="630950"/>
            <a:ext cx="1809951" cy="1155800"/>
          </a:xfrm>
          <a:prstGeom prst="rect">
            <a:avLst/>
          </a:prstGeom>
          <a:noFill/>
          <a:ln>
            <a:noFill/>
          </a:ln>
        </p:spPr>
      </p:pic>
      <p:pic>
        <p:nvPicPr>
          <p:cNvPr id="346" name="Google Shape;346;p50"/>
          <p:cNvPicPr preferRelativeResize="0"/>
          <p:nvPr/>
        </p:nvPicPr>
        <p:blipFill>
          <a:blip r:embed="rId4">
            <a:alphaModFix/>
          </a:blip>
          <a:stretch>
            <a:fillRect/>
          </a:stretch>
        </p:blipFill>
        <p:spPr>
          <a:xfrm>
            <a:off x="7902200" y="2001050"/>
            <a:ext cx="3482475" cy="4643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1"/>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b="0" i="0" lang="en-US" sz="2800" u="none" cap="none" strike="noStrike">
                <a:solidFill>
                  <a:srgbClr val="FFFFFF"/>
                </a:solidFill>
                <a:latin typeface="Gill Sans"/>
                <a:ea typeface="Gill Sans"/>
                <a:cs typeface="Gill Sans"/>
                <a:sym typeface="Gill Sans"/>
              </a:rPr>
              <a:t>WE ARE PROUD</a:t>
            </a:r>
            <a:endParaRPr b="0" i="0" sz="2800" u="none" cap="none" strike="noStrike">
              <a:latin typeface="Arial"/>
              <a:ea typeface="Arial"/>
              <a:cs typeface="Arial"/>
              <a:sym typeface="Arial"/>
            </a:endParaRPr>
          </a:p>
        </p:txBody>
      </p:sp>
      <p:pic>
        <p:nvPicPr>
          <p:cNvPr id="352" name="Google Shape;352;p51"/>
          <p:cNvPicPr preferRelativeResize="0"/>
          <p:nvPr/>
        </p:nvPicPr>
        <p:blipFill rotWithShape="1">
          <a:blip r:embed="rId3">
            <a:alphaModFix/>
          </a:blip>
          <a:srcRect b="0" l="0" r="0" t="0"/>
          <a:stretch/>
        </p:blipFill>
        <p:spPr>
          <a:xfrm>
            <a:off x="9474465" y="3677043"/>
            <a:ext cx="2189160" cy="1508040"/>
          </a:xfrm>
          <a:prstGeom prst="rect">
            <a:avLst/>
          </a:prstGeom>
          <a:noFill/>
          <a:ln>
            <a:noFill/>
          </a:ln>
        </p:spPr>
      </p:pic>
      <p:pic>
        <p:nvPicPr>
          <p:cNvPr id="353" name="Google Shape;353;p51"/>
          <p:cNvPicPr preferRelativeResize="0"/>
          <p:nvPr/>
        </p:nvPicPr>
        <p:blipFill rotWithShape="1">
          <a:blip r:embed="rId4">
            <a:alphaModFix/>
          </a:blip>
          <a:srcRect b="0" l="0" r="0" t="0"/>
          <a:stretch/>
        </p:blipFill>
        <p:spPr>
          <a:xfrm>
            <a:off x="7166160" y="3676677"/>
            <a:ext cx="2201760" cy="1508760"/>
          </a:xfrm>
          <a:prstGeom prst="rect">
            <a:avLst/>
          </a:prstGeom>
          <a:noFill/>
          <a:ln>
            <a:noFill/>
          </a:ln>
        </p:spPr>
      </p:pic>
      <p:pic>
        <p:nvPicPr>
          <p:cNvPr id="354" name="Google Shape;354;p51"/>
          <p:cNvPicPr preferRelativeResize="0"/>
          <p:nvPr/>
        </p:nvPicPr>
        <p:blipFill rotWithShape="1">
          <a:blip r:embed="rId5">
            <a:alphaModFix/>
          </a:blip>
          <a:srcRect b="0" l="0" r="0" t="0"/>
          <a:stretch/>
        </p:blipFill>
        <p:spPr>
          <a:xfrm>
            <a:off x="4921190" y="3678840"/>
            <a:ext cx="2138400" cy="1504440"/>
          </a:xfrm>
          <a:prstGeom prst="rect">
            <a:avLst/>
          </a:prstGeom>
          <a:noFill/>
          <a:ln>
            <a:noFill/>
          </a:ln>
        </p:spPr>
      </p:pic>
      <p:pic>
        <p:nvPicPr>
          <p:cNvPr id="355" name="Google Shape;355;p51"/>
          <p:cNvPicPr preferRelativeResize="0"/>
          <p:nvPr/>
        </p:nvPicPr>
        <p:blipFill rotWithShape="1">
          <a:blip r:embed="rId6">
            <a:alphaModFix/>
          </a:blip>
          <a:srcRect b="0" l="0" r="0" t="0"/>
          <a:stretch/>
        </p:blipFill>
        <p:spPr>
          <a:xfrm>
            <a:off x="2643480" y="3676680"/>
            <a:ext cx="2171160" cy="1508760"/>
          </a:xfrm>
          <a:prstGeom prst="rect">
            <a:avLst/>
          </a:prstGeom>
          <a:noFill/>
          <a:ln>
            <a:noFill/>
          </a:ln>
        </p:spPr>
      </p:pic>
      <p:pic>
        <p:nvPicPr>
          <p:cNvPr id="356" name="Google Shape;356;p51"/>
          <p:cNvPicPr preferRelativeResize="0"/>
          <p:nvPr/>
        </p:nvPicPr>
        <p:blipFill rotWithShape="1">
          <a:blip r:embed="rId7">
            <a:alphaModFix/>
          </a:blip>
          <a:srcRect b="0" l="0" r="0" t="0"/>
          <a:stretch/>
        </p:blipFill>
        <p:spPr>
          <a:xfrm>
            <a:off x="515785" y="3678840"/>
            <a:ext cx="2064960" cy="15044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9"/>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RECEPTION TEAM</a:t>
            </a:r>
            <a:endParaRPr b="0" i="0" sz="2800" u="none" cap="none" strike="noStrike">
              <a:latin typeface="Arial"/>
              <a:ea typeface="Arial"/>
              <a:cs typeface="Arial"/>
              <a:sym typeface="Arial"/>
            </a:endParaRPr>
          </a:p>
        </p:txBody>
      </p:sp>
      <p:graphicFrame>
        <p:nvGraphicFramePr>
          <p:cNvPr id="149" name="Google Shape;149;p29"/>
          <p:cNvGraphicFramePr/>
          <p:nvPr/>
        </p:nvGraphicFramePr>
        <p:xfrm>
          <a:off x="895738" y="1868050"/>
          <a:ext cx="3000000" cy="3000000"/>
        </p:xfrm>
        <a:graphic>
          <a:graphicData uri="http://schemas.openxmlformats.org/drawingml/2006/table">
            <a:tbl>
              <a:tblPr>
                <a:noFill/>
                <a:tableStyleId>{D1552798-FEB4-4264-A3AA-858DCA74B04F}</a:tableStyleId>
              </a:tblPr>
              <a:tblGrid>
                <a:gridCol w="1504400"/>
                <a:gridCol w="1514175"/>
                <a:gridCol w="1536600"/>
                <a:gridCol w="1439450"/>
                <a:gridCol w="1371450"/>
                <a:gridCol w="1371450"/>
                <a:gridCol w="1371450"/>
              </a:tblGrid>
              <a:tr h="1770000">
                <a:tc>
                  <a:txBody>
                    <a:bodyPr/>
                    <a:lstStyle/>
                    <a:p>
                      <a:pPr indent="0" lvl="0" marL="0" rtl="0" algn="l">
                        <a:spcBef>
                          <a:spcPts val="0"/>
                        </a:spcBef>
                        <a:spcAft>
                          <a:spcPts val="0"/>
                        </a:spcAft>
                        <a:buNone/>
                      </a:pPr>
                      <a:r>
                        <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820325">
                <a:tc>
                  <a:txBody>
                    <a:bodyPr/>
                    <a:lstStyle/>
                    <a:p>
                      <a:pPr indent="0" lvl="0" marL="0" rtl="0" algn="ctr">
                        <a:spcBef>
                          <a:spcPts val="0"/>
                        </a:spcBef>
                        <a:spcAft>
                          <a:spcPts val="0"/>
                        </a:spcAft>
                        <a:buNone/>
                      </a:pPr>
                      <a:r>
                        <a:rPr b="1" lang="en-US" sz="1100"/>
                        <a:t>Mrs Griffin</a:t>
                      </a:r>
                      <a:endParaRPr b="1" sz="1100"/>
                    </a:p>
                    <a:p>
                      <a:pPr indent="0" lvl="0" marL="0" rtl="0" algn="ctr">
                        <a:spcBef>
                          <a:spcPts val="0"/>
                        </a:spcBef>
                        <a:spcAft>
                          <a:spcPts val="0"/>
                        </a:spcAft>
                        <a:buNone/>
                      </a:pPr>
                      <a:r>
                        <a:rPr b="1" lang="en-US" sz="1100"/>
                        <a:t>Reception lead &amp; Mango Class</a:t>
                      </a:r>
                      <a:br>
                        <a:rPr b="1" lang="en-US" sz="1100"/>
                      </a:br>
                      <a:r>
                        <a:rPr b="1" lang="en-US" sz="1100"/>
                        <a:t>teacher (M-Th)</a:t>
                      </a:r>
                      <a:endParaRPr b="1" sz="1100"/>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US" sz="1200"/>
                        <a:t>Ms Syrocki</a:t>
                      </a:r>
                      <a:endParaRPr b="1" sz="1200"/>
                    </a:p>
                    <a:p>
                      <a:pPr indent="0" lvl="0" marL="0" rtl="0" algn="ctr">
                        <a:spcBef>
                          <a:spcPts val="0"/>
                        </a:spcBef>
                        <a:spcAft>
                          <a:spcPts val="0"/>
                        </a:spcAft>
                        <a:buNone/>
                      </a:pPr>
                      <a:r>
                        <a:rPr b="1" lang="en-US" sz="1200"/>
                        <a:t>Cherry Class teacher</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US" sz="1200"/>
                        <a:t>Ms Seruti</a:t>
                      </a:r>
                      <a:br>
                        <a:rPr b="1" lang="en-US" sz="1200"/>
                      </a:br>
                      <a:r>
                        <a:rPr b="1" lang="en-US" sz="1200"/>
                        <a:t>Lime Class teacher</a:t>
                      </a:r>
                      <a:endParaRPr b="1" sz="1200"/>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rPr b="1" lang="en-US" sz="1100"/>
                        <a:t>Mrs Renouf</a:t>
                      </a:r>
                      <a:endParaRPr b="1" sz="1100"/>
                    </a:p>
                    <a:p>
                      <a:pPr indent="0" lvl="0" marL="0" rtl="0" algn="ctr">
                        <a:spcBef>
                          <a:spcPts val="0"/>
                        </a:spcBef>
                        <a:spcAft>
                          <a:spcPts val="0"/>
                        </a:spcAft>
                        <a:buNone/>
                      </a:pPr>
                      <a:r>
                        <a:rPr b="1" lang="en-US" sz="1100"/>
                        <a:t>Peach Class teacher </a:t>
                      </a:r>
                      <a:r>
                        <a:rPr b="1" lang="en-US" sz="700"/>
                        <a:t>(Th F)</a:t>
                      </a:r>
                      <a:endParaRPr b="1" sz="700"/>
                    </a:p>
                  </a:txBody>
                  <a:tcPr marT="91425" marB="91425" marR="91425" marL="91425"/>
                </a:tc>
                <a:tc>
                  <a:txBody>
                    <a:bodyPr/>
                    <a:lstStyle/>
                    <a:p>
                      <a:pPr indent="0" lvl="0" marL="0" rtl="0" algn="ctr">
                        <a:spcBef>
                          <a:spcPts val="0"/>
                        </a:spcBef>
                        <a:spcAft>
                          <a:spcPts val="0"/>
                        </a:spcAft>
                        <a:buNone/>
                      </a:pPr>
                      <a:r>
                        <a:rPr b="1" lang="en-US" sz="1200"/>
                        <a:t>Ms Lind</a:t>
                      </a:r>
                      <a:endParaRPr b="1" sz="1200"/>
                    </a:p>
                    <a:p>
                      <a:pPr indent="0" lvl="0" marL="0" rtl="0" algn="ctr">
                        <a:spcBef>
                          <a:spcPts val="0"/>
                        </a:spcBef>
                        <a:spcAft>
                          <a:spcPts val="0"/>
                        </a:spcAft>
                        <a:buNone/>
                      </a:pPr>
                      <a:r>
                        <a:rPr b="1" lang="en-US" sz="1100"/>
                        <a:t>Mango Class teacher (F)</a:t>
                      </a:r>
                      <a:endParaRPr b="1" sz="1100"/>
                    </a:p>
                  </a:txBody>
                  <a:tcPr marT="91425" marB="91425" marR="91425" marL="91425"/>
                </a:tc>
                <a:tc>
                  <a:txBody>
                    <a:bodyPr/>
                    <a:lstStyle/>
                    <a:p>
                      <a:pPr indent="0" lvl="0" marL="0" rtl="0" algn="ctr">
                        <a:spcBef>
                          <a:spcPts val="0"/>
                        </a:spcBef>
                        <a:spcAft>
                          <a:spcPts val="0"/>
                        </a:spcAft>
                        <a:buNone/>
                      </a:pPr>
                      <a:r>
                        <a:rPr b="1" lang="en-US" sz="1200">
                          <a:solidFill>
                            <a:schemeClr val="dk1"/>
                          </a:solidFill>
                        </a:rPr>
                        <a:t>Ms Murray</a:t>
                      </a:r>
                      <a:endParaRPr b="1" sz="1200">
                        <a:solidFill>
                          <a:schemeClr val="dk1"/>
                        </a:solidFill>
                      </a:endParaRPr>
                    </a:p>
                    <a:p>
                      <a:pPr indent="0" lvl="0" marL="0" rtl="0" algn="ctr">
                        <a:spcBef>
                          <a:spcPts val="0"/>
                        </a:spcBef>
                        <a:spcAft>
                          <a:spcPts val="0"/>
                        </a:spcAft>
                        <a:buClr>
                          <a:schemeClr val="dk1"/>
                        </a:buClr>
                        <a:buSzPts val="1100"/>
                        <a:buFont typeface="Arial"/>
                        <a:buNone/>
                      </a:pPr>
                      <a:r>
                        <a:rPr b="1" lang="en-US" sz="1200">
                          <a:solidFill>
                            <a:schemeClr val="dk1"/>
                          </a:solidFill>
                        </a:rPr>
                        <a:t>HLTA</a:t>
                      </a:r>
                      <a:endParaRPr b="1" sz="1200">
                        <a:solidFill>
                          <a:schemeClr val="dk1"/>
                        </a:solidFill>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b="1" lang="en-US" sz="1200">
                          <a:solidFill>
                            <a:schemeClr val="dk1"/>
                          </a:solidFill>
                        </a:rPr>
                        <a:t>Ms Johncock</a:t>
                      </a:r>
                      <a:br>
                        <a:rPr b="1" lang="en-US" sz="1200">
                          <a:solidFill>
                            <a:schemeClr val="dk1"/>
                          </a:solidFill>
                        </a:rPr>
                      </a:br>
                      <a:r>
                        <a:rPr b="1" lang="en-US" sz="1200">
                          <a:solidFill>
                            <a:schemeClr val="dk1"/>
                          </a:solidFill>
                        </a:rPr>
                        <a:t>HLTA</a:t>
                      </a:r>
                      <a:endParaRPr b="1" sz="1200">
                        <a:solidFill>
                          <a:schemeClr val="dk1"/>
                        </a:solidFill>
                      </a:endParaRPr>
                    </a:p>
                  </a:txBody>
                  <a:tcPr marT="91425" marB="91425" marR="91425" marL="91425"/>
                </a:tc>
              </a:tr>
              <a:tr h="1582100">
                <a:tc>
                  <a:txBody>
                    <a:bodyPr/>
                    <a:lstStyle/>
                    <a:p>
                      <a:pPr indent="0" lvl="0" marL="0" rtl="0" algn="ctr">
                        <a:spcBef>
                          <a:spcPts val="0"/>
                        </a:spcBef>
                        <a:spcAft>
                          <a:spcPts val="0"/>
                        </a:spcAft>
                        <a:buNone/>
                      </a:pPr>
                      <a:r>
                        <a:t/>
                      </a:r>
                      <a:endParaRPr b="1" sz="1200"/>
                    </a:p>
                    <a:p>
                      <a:pPr indent="0" lvl="0" marL="0" rtl="0" algn="ctr">
                        <a:spcBef>
                          <a:spcPts val="0"/>
                        </a:spcBef>
                        <a:spcAft>
                          <a:spcPts val="0"/>
                        </a:spcAft>
                        <a:buNone/>
                      </a:pPr>
                      <a:r>
                        <a:t/>
                      </a:r>
                      <a:endParaRPr b="1" sz="1200"/>
                    </a:p>
                    <a:p>
                      <a:pPr indent="0" lvl="0" marL="0" rtl="0" algn="ctr">
                        <a:spcBef>
                          <a:spcPts val="0"/>
                        </a:spcBef>
                        <a:spcAft>
                          <a:spcPts val="0"/>
                        </a:spcAft>
                        <a:buNone/>
                      </a:pPr>
                      <a:r>
                        <a:t/>
                      </a:r>
                      <a:endParaRPr b="1" sz="1200"/>
                    </a:p>
                    <a:p>
                      <a:pPr indent="0" lvl="0" marL="0" rtl="0" algn="ctr">
                        <a:spcBef>
                          <a:spcPts val="0"/>
                        </a:spcBef>
                        <a:spcAft>
                          <a:spcPts val="0"/>
                        </a:spcAft>
                        <a:buNone/>
                      </a:pPr>
                      <a:r>
                        <a:t/>
                      </a:r>
                      <a:endParaRPr b="1" sz="1200"/>
                    </a:p>
                    <a:p>
                      <a:pPr indent="0" lvl="0" marL="0" rtl="0" algn="ctr">
                        <a:spcBef>
                          <a:spcPts val="0"/>
                        </a:spcBef>
                        <a:spcAft>
                          <a:spcPts val="0"/>
                        </a:spcAft>
                        <a:buNone/>
                      </a:pPr>
                      <a:r>
                        <a:t/>
                      </a:r>
                      <a:endParaRPr b="1" sz="1200"/>
                    </a:p>
                    <a:p>
                      <a:pPr indent="0" lvl="0" marL="0" rtl="0" algn="ctr">
                        <a:spcBef>
                          <a:spcPts val="0"/>
                        </a:spcBef>
                        <a:spcAft>
                          <a:spcPts val="0"/>
                        </a:spcAft>
                        <a:buNone/>
                      </a:pPr>
                      <a:r>
                        <a:t/>
                      </a:r>
                      <a:endParaRPr b="1" sz="1200"/>
                    </a:p>
                    <a:p>
                      <a:pPr indent="0" lvl="0" marL="0" rtl="0" algn="ctr">
                        <a:spcBef>
                          <a:spcPts val="0"/>
                        </a:spcBef>
                        <a:spcAft>
                          <a:spcPts val="0"/>
                        </a:spcAft>
                        <a:buNone/>
                      </a:pPr>
                      <a:r>
                        <a:t/>
                      </a:r>
                      <a:endParaRPr b="1" sz="1200"/>
                    </a:p>
                    <a:p>
                      <a:pPr indent="0" lvl="0" marL="0" rtl="0" algn="ctr">
                        <a:spcBef>
                          <a:spcPts val="0"/>
                        </a:spcBef>
                        <a:spcAft>
                          <a:spcPts val="0"/>
                        </a:spcAft>
                        <a:buNone/>
                      </a:pPr>
                      <a:r>
                        <a:t/>
                      </a:r>
                      <a:endParaRPr b="1" sz="1200"/>
                    </a:p>
                  </a:txBody>
                  <a:tcPr marT="91425" marB="91425" marR="91425" marL="91425">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200"/>
                    </a:p>
                  </a:txBody>
                  <a:tcPr marT="91425" marB="91425" marR="91425" marL="91425">
                    <a:lnL cap="flat" cmpd="sng" w="9525">
                      <a:solidFill>
                        <a:srgbClr val="9E9E9E"/>
                      </a:solidFill>
                      <a:prstDash val="solid"/>
                      <a:round/>
                      <a:headEnd len="sm" w="sm" type="none"/>
                      <a:tailEnd len="sm" w="sm" type="none"/>
                    </a:lnL>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t/>
                      </a:r>
                      <a:endParaRPr b="1" sz="12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2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2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200"/>
                    </a:p>
                  </a:txBody>
                  <a:tcPr marT="91425" marB="91425" marR="91425" marL="91425">
                    <a:lnB cap="flat" cmpd="sng" w="9525">
                      <a:solidFill>
                        <a:srgbClr val="9E9E9E"/>
                      </a:solidFill>
                      <a:prstDash val="solid"/>
                      <a:round/>
                      <a:headEnd len="sm" w="sm" type="none"/>
                      <a:tailEnd len="sm" w="sm" type="none"/>
                    </a:lnB>
                  </a:tcPr>
                </a:tc>
              </a:tr>
              <a:tr h="527350">
                <a:tc>
                  <a:txBody>
                    <a:bodyPr/>
                    <a:lstStyle/>
                    <a:p>
                      <a:pPr indent="0" lvl="0" marL="0" rtl="0" algn="ctr">
                        <a:spcBef>
                          <a:spcPts val="0"/>
                        </a:spcBef>
                        <a:spcAft>
                          <a:spcPts val="0"/>
                        </a:spcAft>
                        <a:buClr>
                          <a:schemeClr val="dk1"/>
                        </a:buClr>
                        <a:buSzPts val="1100"/>
                        <a:buFont typeface="Arial"/>
                        <a:buNone/>
                      </a:pPr>
                      <a:r>
                        <a:rPr b="1" lang="en-US" sz="1100">
                          <a:solidFill>
                            <a:schemeClr val="dk1"/>
                          </a:solidFill>
                        </a:rPr>
                        <a:t>Ms Turner</a:t>
                      </a:r>
                      <a:br>
                        <a:rPr b="1" lang="en-US" sz="1100">
                          <a:solidFill>
                            <a:schemeClr val="dk1"/>
                          </a:solidFill>
                        </a:rPr>
                      </a:br>
                      <a:r>
                        <a:rPr b="1" lang="en-US" sz="1100">
                          <a:solidFill>
                            <a:schemeClr val="dk1"/>
                          </a:solidFill>
                        </a:rPr>
                        <a:t>Mango Class TA</a:t>
                      </a:r>
                      <a:endParaRPr b="1" sz="11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US" sz="1100">
                          <a:solidFill>
                            <a:schemeClr val="dk1"/>
                          </a:solidFill>
                        </a:rPr>
                        <a:t>Ms Parker</a:t>
                      </a:r>
                      <a:endParaRPr b="1" sz="1100">
                        <a:solidFill>
                          <a:schemeClr val="dk1"/>
                        </a:solidFill>
                      </a:endParaRPr>
                    </a:p>
                    <a:p>
                      <a:pPr indent="0" lvl="0" marL="0" rtl="0" algn="ctr">
                        <a:spcBef>
                          <a:spcPts val="0"/>
                        </a:spcBef>
                        <a:spcAft>
                          <a:spcPts val="0"/>
                        </a:spcAft>
                        <a:buNone/>
                      </a:pPr>
                      <a:r>
                        <a:rPr b="1" lang="en-US" sz="1100">
                          <a:solidFill>
                            <a:schemeClr val="dk1"/>
                          </a:solidFill>
                        </a:rPr>
                        <a:t>Cherry Class TA</a:t>
                      </a:r>
                      <a:endParaRPr b="1" sz="11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US" sz="1100">
                          <a:solidFill>
                            <a:schemeClr val="dk1"/>
                          </a:solidFill>
                        </a:rPr>
                        <a:t>Ms York-Andrews</a:t>
                      </a:r>
                      <a:br>
                        <a:rPr b="1" lang="en-US" sz="1100">
                          <a:solidFill>
                            <a:schemeClr val="dk1"/>
                          </a:solidFill>
                        </a:rPr>
                      </a:br>
                      <a:r>
                        <a:rPr b="1" lang="en-US" sz="1100">
                          <a:solidFill>
                            <a:schemeClr val="dk1"/>
                          </a:solidFill>
                        </a:rPr>
                        <a:t>Lime Class TA</a:t>
                      </a:r>
                      <a:endParaRPr sz="13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US" sz="1100">
                          <a:solidFill>
                            <a:schemeClr val="dk1"/>
                          </a:solidFill>
                        </a:rPr>
                        <a:t>Mrs Ray</a:t>
                      </a:r>
                      <a:br>
                        <a:rPr b="1" lang="en-US" sz="1100">
                          <a:solidFill>
                            <a:schemeClr val="dk1"/>
                          </a:solidFill>
                        </a:rPr>
                      </a:br>
                      <a:r>
                        <a:rPr b="1" lang="en-US" sz="1100">
                          <a:solidFill>
                            <a:schemeClr val="dk1"/>
                          </a:solidFill>
                        </a:rPr>
                        <a:t>Peach Class TA</a:t>
                      </a:r>
                      <a:endParaRPr b="1" sz="11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US" sz="1200">
                          <a:solidFill>
                            <a:schemeClr val="dk1"/>
                          </a:solidFill>
                        </a:rPr>
                        <a:t>Ms Elham</a:t>
                      </a:r>
                      <a:br>
                        <a:rPr b="1" lang="en-US" sz="1200">
                          <a:solidFill>
                            <a:schemeClr val="dk1"/>
                          </a:solidFill>
                        </a:rPr>
                      </a:br>
                      <a:r>
                        <a:rPr b="1" lang="en-US" sz="1200">
                          <a:solidFill>
                            <a:schemeClr val="dk1"/>
                          </a:solidFill>
                        </a:rPr>
                        <a:t>1:1 TA</a:t>
                      </a:r>
                      <a:endParaRPr sz="15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US" sz="1200">
                          <a:solidFill>
                            <a:schemeClr val="dk1"/>
                          </a:solidFill>
                        </a:rPr>
                        <a:t>Ms Mishra</a:t>
                      </a:r>
                      <a:br>
                        <a:rPr b="1" lang="en-US" sz="1200">
                          <a:solidFill>
                            <a:schemeClr val="dk1"/>
                          </a:solidFill>
                        </a:rPr>
                      </a:br>
                      <a:r>
                        <a:rPr b="1" lang="en-US" sz="1200">
                          <a:solidFill>
                            <a:schemeClr val="dk1"/>
                          </a:solidFill>
                        </a:rPr>
                        <a:t>1:1 TA</a:t>
                      </a:r>
                      <a:endParaRPr b="1" sz="13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en-US" sz="1200">
                          <a:solidFill>
                            <a:schemeClr val="dk1"/>
                          </a:solidFill>
                        </a:rPr>
                        <a:t>Mrs Jones</a:t>
                      </a:r>
                      <a:endParaRPr b="1" sz="1200">
                        <a:solidFill>
                          <a:schemeClr val="dk1"/>
                        </a:solidFill>
                      </a:endParaRPr>
                    </a:p>
                    <a:p>
                      <a:pPr indent="0" lvl="0" marL="0" rtl="0" algn="ctr">
                        <a:spcBef>
                          <a:spcPts val="0"/>
                        </a:spcBef>
                        <a:spcAft>
                          <a:spcPts val="0"/>
                        </a:spcAft>
                        <a:buClr>
                          <a:schemeClr val="dk1"/>
                        </a:buClr>
                        <a:buSzPts val="1100"/>
                        <a:buFont typeface="Arial"/>
                        <a:buNone/>
                      </a:pPr>
                      <a:r>
                        <a:rPr b="1" lang="en-US" sz="1200">
                          <a:solidFill>
                            <a:schemeClr val="dk1"/>
                          </a:solidFill>
                        </a:rPr>
                        <a:t>HLTA</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150" name="Google Shape;150;p29"/>
          <p:cNvPicPr preferRelativeResize="0"/>
          <p:nvPr/>
        </p:nvPicPr>
        <p:blipFill>
          <a:blip r:embed="rId3">
            <a:alphaModFix/>
          </a:blip>
          <a:stretch>
            <a:fillRect/>
          </a:stretch>
        </p:blipFill>
        <p:spPr>
          <a:xfrm>
            <a:off x="986724" y="1868050"/>
            <a:ext cx="1327480" cy="1770000"/>
          </a:xfrm>
          <a:prstGeom prst="rect">
            <a:avLst/>
          </a:prstGeom>
          <a:noFill/>
          <a:ln>
            <a:noFill/>
          </a:ln>
        </p:spPr>
      </p:pic>
      <p:pic>
        <p:nvPicPr>
          <p:cNvPr id="151" name="Google Shape;151;p29"/>
          <p:cNvPicPr preferRelativeResize="0"/>
          <p:nvPr/>
        </p:nvPicPr>
        <p:blipFill>
          <a:blip r:embed="rId4">
            <a:alphaModFix/>
          </a:blip>
          <a:stretch>
            <a:fillRect/>
          </a:stretch>
        </p:blipFill>
        <p:spPr>
          <a:xfrm>
            <a:off x="2400150" y="1906925"/>
            <a:ext cx="1483229" cy="1692249"/>
          </a:xfrm>
          <a:prstGeom prst="rect">
            <a:avLst/>
          </a:prstGeom>
          <a:noFill/>
          <a:ln>
            <a:noFill/>
          </a:ln>
        </p:spPr>
      </p:pic>
      <p:pic>
        <p:nvPicPr>
          <p:cNvPr id="152" name="Google Shape;152;p29"/>
          <p:cNvPicPr preferRelativeResize="0"/>
          <p:nvPr/>
        </p:nvPicPr>
        <p:blipFill>
          <a:blip r:embed="rId5">
            <a:alphaModFix/>
          </a:blip>
          <a:stretch>
            <a:fillRect/>
          </a:stretch>
        </p:blipFill>
        <p:spPr>
          <a:xfrm>
            <a:off x="4010287" y="1906925"/>
            <a:ext cx="1391403" cy="1692250"/>
          </a:xfrm>
          <a:prstGeom prst="rect">
            <a:avLst/>
          </a:prstGeom>
          <a:noFill/>
          <a:ln>
            <a:noFill/>
          </a:ln>
        </p:spPr>
      </p:pic>
      <p:pic>
        <p:nvPicPr>
          <p:cNvPr id="153" name="Google Shape;153;p29"/>
          <p:cNvPicPr preferRelativeResize="0"/>
          <p:nvPr/>
        </p:nvPicPr>
        <p:blipFill>
          <a:blip r:embed="rId6">
            <a:alphaModFix/>
          </a:blip>
          <a:stretch>
            <a:fillRect/>
          </a:stretch>
        </p:blipFill>
        <p:spPr>
          <a:xfrm>
            <a:off x="5489575" y="1906925"/>
            <a:ext cx="1327475" cy="1743505"/>
          </a:xfrm>
          <a:prstGeom prst="rect">
            <a:avLst/>
          </a:prstGeom>
          <a:noFill/>
          <a:ln>
            <a:noFill/>
          </a:ln>
        </p:spPr>
      </p:pic>
      <p:pic>
        <p:nvPicPr>
          <p:cNvPr id="154" name="Google Shape;154;p29"/>
          <p:cNvPicPr preferRelativeResize="0"/>
          <p:nvPr/>
        </p:nvPicPr>
        <p:blipFill>
          <a:blip r:embed="rId7">
            <a:alphaModFix/>
          </a:blip>
          <a:stretch>
            <a:fillRect/>
          </a:stretch>
        </p:blipFill>
        <p:spPr>
          <a:xfrm>
            <a:off x="6989200" y="1868050"/>
            <a:ext cx="1145048" cy="1770000"/>
          </a:xfrm>
          <a:prstGeom prst="rect">
            <a:avLst/>
          </a:prstGeom>
          <a:noFill/>
          <a:ln>
            <a:noFill/>
          </a:ln>
        </p:spPr>
      </p:pic>
      <p:pic>
        <p:nvPicPr>
          <p:cNvPr id="155" name="Google Shape;155;p29"/>
          <p:cNvPicPr preferRelativeResize="0"/>
          <p:nvPr/>
        </p:nvPicPr>
        <p:blipFill>
          <a:blip r:embed="rId8">
            <a:alphaModFix/>
          </a:blip>
          <a:stretch>
            <a:fillRect/>
          </a:stretch>
        </p:blipFill>
        <p:spPr>
          <a:xfrm>
            <a:off x="8261825" y="1894525"/>
            <a:ext cx="1327475" cy="1717034"/>
          </a:xfrm>
          <a:prstGeom prst="rect">
            <a:avLst/>
          </a:prstGeom>
          <a:noFill/>
          <a:ln>
            <a:noFill/>
          </a:ln>
        </p:spPr>
      </p:pic>
      <p:pic>
        <p:nvPicPr>
          <p:cNvPr id="156" name="Google Shape;156;p29"/>
          <p:cNvPicPr preferRelativeResize="0"/>
          <p:nvPr/>
        </p:nvPicPr>
        <p:blipFill>
          <a:blip r:embed="rId9">
            <a:alphaModFix/>
          </a:blip>
          <a:stretch>
            <a:fillRect/>
          </a:stretch>
        </p:blipFill>
        <p:spPr>
          <a:xfrm>
            <a:off x="1042663" y="4491450"/>
            <a:ext cx="1215602" cy="1645875"/>
          </a:xfrm>
          <a:prstGeom prst="rect">
            <a:avLst/>
          </a:prstGeom>
          <a:noFill/>
          <a:ln>
            <a:noFill/>
          </a:ln>
        </p:spPr>
      </p:pic>
      <p:pic>
        <p:nvPicPr>
          <p:cNvPr id="157" name="Google Shape;157;p29"/>
          <p:cNvPicPr preferRelativeResize="0"/>
          <p:nvPr/>
        </p:nvPicPr>
        <p:blipFill rotWithShape="1">
          <a:blip r:embed="rId10">
            <a:alphaModFix/>
          </a:blip>
          <a:srcRect b="0" l="0" r="0" t="9222"/>
          <a:stretch/>
        </p:blipFill>
        <p:spPr>
          <a:xfrm>
            <a:off x="2612075" y="4491838"/>
            <a:ext cx="1145050" cy="1645098"/>
          </a:xfrm>
          <a:prstGeom prst="rect">
            <a:avLst/>
          </a:prstGeom>
          <a:noFill/>
          <a:ln>
            <a:noFill/>
          </a:ln>
        </p:spPr>
      </p:pic>
      <p:pic>
        <p:nvPicPr>
          <p:cNvPr id="158" name="Google Shape;158;p29"/>
          <p:cNvPicPr preferRelativeResize="0"/>
          <p:nvPr/>
        </p:nvPicPr>
        <p:blipFill>
          <a:blip r:embed="rId11">
            <a:alphaModFix/>
          </a:blip>
          <a:stretch>
            <a:fillRect/>
          </a:stretch>
        </p:blipFill>
        <p:spPr>
          <a:xfrm>
            <a:off x="4110925" y="4491850"/>
            <a:ext cx="1117322" cy="1645075"/>
          </a:xfrm>
          <a:prstGeom prst="rect">
            <a:avLst/>
          </a:prstGeom>
          <a:noFill/>
          <a:ln>
            <a:noFill/>
          </a:ln>
        </p:spPr>
      </p:pic>
      <p:pic>
        <p:nvPicPr>
          <p:cNvPr id="159" name="Google Shape;159;p29"/>
          <p:cNvPicPr preferRelativeResize="0"/>
          <p:nvPr/>
        </p:nvPicPr>
        <p:blipFill>
          <a:blip r:embed="rId12">
            <a:alphaModFix/>
          </a:blip>
          <a:stretch>
            <a:fillRect/>
          </a:stretch>
        </p:blipFill>
        <p:spPr>
          <a:xfrm>
            <a:off x="7003050" y="4491450"/>
            <a:ext cx="1145050" cy="1641597"/>
          </a:xfrm>
          <a:prstGeom prst="rect">
            <a:avLst/>
          </a:prstGeom>
          <a:noFill/>
          <a:ln>
            <a:noFill/>
          </a:ln>
        </p:spPr>
      </p:pic>
      <p:pic>
        <p:nvPicPr>
          <p:cNvPr id="160" name="Google Shape;160;p29"/>
          <p:cNvPicPr preferRelativeResize="0"/>
          <p:nvPr/>
        </p:nvPicPr>
        <p:blipFill>
          <a:blip r:embed="rId13">
            <a:alphaModFix/>
          </a:blip>
          <a:stretch>
            <a:fillRect/>
          </a:stretch>
        </p:blipFill>
        <p:spPr>
          <a:xfrm>
            <a:off x="8348000" y="4491850"/>
            <a:ext cx="1215600" cy="1588775"/>
          </a:xfrm>
          <a:prstGeom prst="rect">
            <a:avLst/>
          </a:prstGeom>
          <a:noFill/>
          <a:ln>
            <a:noFill/>
          </a:ln>
        </p:spPr>
      </p:pic>
      <p:pic>
        <p:nvPicPr>
          <p:cNvPr id="161" name="Google Shape;161;p29"/>
          <p:cNvPicPr preferRelativeResize="0"/>
          <p:nvPr/>
        </p:nvPicPr>
        <p:blipFill rotWithShape="1">
          <a:blip r:embed="rId14">
            <a:alphaModFix/>
          </a:blip>
          <a:srcRect b="8776" l="12524" r="11057" t="15298"/>
          <a:stretch/>
        </p:blipFill>
        <p:spPr>
          <a:xfrm>
            <a:off x="5582050" y="4491450"/>
            <a:ext cx="1145050" cy="1594036"/>
          </a:xfrm>
          <a:prstGeom prst="rect">
            <a:avLst/>
          </a:prstGeom>
          <a:noFill/>
          <a:ln>
            <a:noFill/>
          </a:ln>
        </p:spPr>
      </p:pic>
      <p:pic>
        <p:nvPicPr>
          <p:cNvPr id="162" name="Google Shape;162;p29"/>
          <p:cNvPicPr preferRelativeResize="0"/>
          <p:nvPr/>
        </p:nvPicPr>
        <p:blipFill>
          <a:blip r:embed="rId15">
            <a:alphaModFix/>
          </a:blip>
          <a:stretch>
            <a:fillRect/>
          </a:stretch>
        </p:blipFill>
        <p:spPr>
          <a:xfrm>
            <a:off x="9633274" y="4568700"/>
            <a:ext cx="1327475" cy="15370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0"/>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b="0" i="0" lang="en-US" sz="2800" u="none" cap="none" strike="noStrike">
                <a:solidFill>
                  <a:srgbClr val="FFFFFF"/>
                </a:solidFill>
                <a:latin typeface="Gill Sans"/>
                <a:ea typeface="Gill Sans"/>
                <a:cs typeface="Gill Sans"/>
                <a:sym typeface="Gill Sans"/>
              </a:rPr>
              <a:t>IMPORTANT NOTICES</a:t>
            </a:r>
            <a:endParaRPr b="0" i="0" sz="2800" u="none" cap="none" strike="noStrike">
              <a:latin typeface="Arial"/>
              <a:ea typeface="Arial"/>
              <a:cs typeface="Arial"/>
              <a:sym typeface="Arial"/>
            </a:endParaRPr>
          </a:p>
        </p:txBody>
      </p:sp>
      <p:sp>
        <p:nvSpPr>
          <p:cNvPr id="168" name="Google Shape;168;p30"/>
          <p:cNvSpPr txBox="1"/>
          <p:nvPr/>
        </p:nvSpPr>
        <p:spPr>
          <a:xfrm>
            <a:off x="395275" y="1989725"/>
            <a:ext cx="11336400" cy="4625400"/>
          </a:xfrm>
          <a:prstGeom prst="rect">
            <a:avLst/>
          </a:prstGeom>
          <a:noFill/>
          <a:ln>
            <a:noFill/>
          </a:ln>
        </p:spPr>
        <p:txBody>
          <a:bodyPr anchorCtr="0" anchor="ctr" bIns="45700" lIns="91425" spcFirstLastPara="1" rIns="91425" wrap="square" tIns="45700">
            <a:normAutofit/>
          </a:bodyPr>
          <a:lstStyle/>
          <a:p>
            <a:pPr indent="-306000" lvl="0" marL="306000" marR="0" rtl="0" algn="l">
              <a:lnSpc>
                <a:spcPct val="100000"/>
              </a:lnSpc>
              <a:spcBef>
                <a:spcPts val="0"/>
              </a:spcBef>
              <a:spcAft>
                <a:spcPts val="0"/>
              </a:spcAft>
              <a:buClr>
                <a:schemeClr val="dk1"/>
              </a:buClr>
              <a:buSzPts val="1656"/>
              <a:buFont typeface="Noto Sans Symbols"/>
              <a:buChar char="◼"/>
            </a:pPr>
            <a:r>
              <a:rPr i="0" lang="en-US" sz="1800" u="none" cap="none" strike="noStrike">
                <a:solidFill>
                  <a:schemeClr val="dk1"/>
                </a:solidFill>
                <a:latin typeface="Calibri"/>
                <a:ea typeface="Calibri"/>
                <a:cs typeface="Calibri"/>
                <a:sym typeface="Calibri"/>
              </a:rPr>
              <a:t>Safeguarding - our first concern must be the welfare of every child</a:t>
            </a:r>
            <a:r>
              <a:rPr lang="en-US" sz="1800">
                <a:solidFill>
                  <a:schemeClr val="dk1"/>
                </a:solidFill>
                <a:latin typeface="Calibri"/>
                <a:ea typeface="Calibri"/>
                <a:cs typeface="Calibri"/>
                <a:sym typeface="Calibri"/>
              </a:rPr>
              <a:t> </a:t>
            </a:r>
            <a:r>
              <a:rPr i="0" lang="en-US" sz="1800" u="none" cap="none" strike="noStrike">
                <a:solidFill>
                  <a:schemeClr val="dk1"/>
                </a:solidFill>
                <a:latin typeface="Calibri"/>
                <a:ea typeface="Calibri"/>
                <a:cs typeface="Calibri"/>
                <a:sym typeface="Calibri"/>
              </a:rPr>
              <a:t>in our care. </a:t>
            </a:r>
            <a:endParaRPr i="0" sz="1800" u="none" cap="none" strike="noStrike">
              <a:solidFill>
                <a:schemeClr val="dk1"/>
              </a:solidFill>
              <a:latin typeface="Calibri"/>
              <a:ea typeface="Calibri"/>
              <a:cs typeface="Calibri"/>
              <a:sym typeface="Calibri"/>
            </a:endParaRPr>
          </a:p>
          <a:p>
            <a:pPr indent="-306000" lvl="0" marL="306000" marR="0" rtl="0" algn="l">
              <a:lnSpc>
                <a:spcPct val="100000"/>
              </a:lnSpc>
              <a:spcBef>
                <a:spcPts val="1001"/>
              </a:spcBef>
              <a:spcAft>
                <a:spcPts val="0"/>
              </a:spcAft>
              <a:buClr>
                <a:schemeClr val="dk1"/>
              </a:buClr>
              <a:buSzPts val="1656"/>
              <a:buFont typeface="Noto Sans Symbols"/>
              <a:buChar char="◼"/>
            </a:pPr>
            <a:r>
              <a:rPr i="0" lang="en-US" sz="1800" u="none" cap="none" strike="noStrike">
                <a:solidFill>
                  <a:schemeClr val="dk1"/>
                </a:solidFill>
                <a:latin typeface="Calibri"/>
                <a:ea typeface="Calibri"/>
                <a:cs typeface="Calibri"/>
                <a:sym typeface="Calibri"/>
              </a:rPr>
              <a:t>Attendance and punctuality is really important</a:t>
            </a:r>
            <a:r>
              <a:rPr lang="en-US" sz="1800">
                <a:solidFill>
                  <a:schemeClr val="dk1"/>
                </a:solidFill>
                <a:latin typeface="Calibri"/>
                <a:ea typeface="Calibri"/>
                <a:cs typeface="Calibri"/>
                <a:sym typeface="Calibri"/>
              </a:rPr>
              <a:t> and we expect </a:t>
            </a:r>
            <a:r>
              <a:rPr i="0" lang="en-US" sz="1800" u="none" cap="none" strike="noStrike">
                <a:solidFill>
                  <a:schemeClr val="dk1"/>
                </a:solidFill>
                <a:latin typeface="Calibri"/>
                <a:ea typeface="Calibri"/>
                <a:cs typeface="Calibri"/>
                <a:sym typeface="Calibri"/>
              </a:rPr>
              <a:t>97% attendance or above. If you child’s attendance falls below termly thresholds (95-97%), you will be notified and invited to attend a meeting</a:t>
            </a:r>
            <a:endParaRPr i="0" sz="1800" u="none" cap="none" strike="noStrike">
              <a:solidFill>
                <a:schemeClr val="dk1"/>
              </a:solidFill>
              <a:latin typeface="Calibri"/>
              <a:ea typeface="Calibri"/>
              <a:cs typeface="Calibri"/>
              <a:sym typeface="Calibri"/>
            </a:endParaRPr>
          </a:p>
          <a:p>
            <a:pPr indent="-306000" lvl="0" marL="306000" marR="0" rtl="0" algn="l">
              <a:lnSpc>
                <a:spcPct val="100000"/>
              </a:lnSpc>
              <a:spcBef>
                <a:spcPts val="1001"/>
              </a:spcBef>
              <a:spcAft>
                <a:spcPts val="0"/>
              </a:spcAft>
              <a:buClr>
                <a:schemeClr val="dk1"/>
              </a:buClr>
              <a:buSzPts val="1656"/>
              <a:buFont typeface="Calibri"/>
              <a:buChar char="◼"/>
            </a:pPr>
            <a:r>
              <a:rPr i="0" lang="en-US" sz="1800" u="none" cap="none" strike="noStrike">
                <a:solidFill>
                  <a:schemeClr val="dk1"/>
                </a:solidFill>
                <a:latin typeface="Calibri"/>
                <a:ea typeface="Calibri"/>
                <a:cs typeface="Calibri"/>
                <a:sym typeface="Calibri"/>
              </a:rPr>
              <a:t>Medical needs - parent</a:t>
            </a:r>
            <a:r>
              <a:rPr lang="en-US" sz="1800">
                <a:solidFill>
                  <a:schemeClr val="dk1"/>
                </a:solidFill>
                <a:latin typeface="Calibri"/>
                <a:ea typeface="Calibri"/>
                <a:cs typeface="Calibri"/>
                <a:sym typeface="Calibri"/>
              </a:rPr>
              <a:t>s must complete a form through the office for any medication.</a:t>
            </a:r>
            <a:endParaRPr sz="1800">
              <a:solidFill>
                <a:schemeClr val="dk1"/>
              </a:solidFill>
              <a:latin typeface="Calibri"/>
              <a:ea typeface="Calibri"/>
              <a:cs typeface="Calibri"/>
              <a:sym typeface="Calibri"/>
            </a:endParaRPr>
          </a:p>
          <a:p>
            <a:pPr indent="-315144" lvl="0" marL="306000" marR="0" rtl="0" algn="l">
              <a:lnSpc>
                <a:spcPct val="100000"/>
              </a:lnSpc>
              <a:spcBef>
                <a:spcPts val="1001"/>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Please ensure all belongings are labelled, such as jumpers, bags and bottles.  This helps us to get any lost items back to the right owner.</a:t>
            </a:r>
            <a:endParaRPr sz="1800">
              <a:solidFill>
                <a:schemeClr val="dk1"/>
              </a:solidFill>
              <a:latin typeface="Calibri"/>
              <a:ea typeface="Calibri"/>
              <a:cs typeface="Calibri"/>
              <a:sym typeface="Calibri"/>
            </a:endParaRPr>
          </a:p>
          <a:p>
            <a:pPr indent="-315144" lvl="0" marL="306000" marR="0" rtl="0" algn="l">
              <a:lnSpc>
                <a:spcPct val="100000"/>
              </a:lnSpc>
              <a:spcBef>
                <a:spcPts val="1001"/>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Ensure children have at school at all times:</a:t>
            </a:r>
            <a:br>
              <a:rPr lang="en-US" sz="1800">
                <a:solidFill>
                  <a:schemeClr val="dk1"/>
                </a:solidFill>
                <a:latin typeface="Calibri"/>
                <a:ea typeface="Calibri"/>
                <a:cs typeface="Calibri"/>
                <a:sym typeface="Calibri"/>
              </a:rPr>
            </a:b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 spare clothes.</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 wellies.</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 water bottles.</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 coats (during wet and cold weather).</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1"/>
          <p:cNvSpPr txBox="1"/>
          <p:nvPr/>
        </p:nvSpPr>
        <p:spPr>
          <a:xfrm>
            <a:off x="581040" y="702000"/>
            <a:ext cx="11029680" cy="101376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b="0" i="0" lang="en-US" sz="2800" u="none" cap="none" strike="noStrike">
                <a:solidFill>
                  <a:srgbClr val="FFFFFF"/>
                </a:solidFill>
                <a:latin typeface="Gill Sans"/>
                <a:ea typeface="Gill Sans"/>
                <a:cs typeface="Gill Sans"/>
                <a:sym typeface="Gill Sans"/>
              </a:rPr>
              <a:t>COMMUNICATION</a:t>
            </a:r>
            <a:endParaRPr b="0" i="0" sz="2800" u="none" cap="none" strike="noStrike">
              <a:latin typeface="Arial"/>
              <a:ea typeface="Arial"/>
              <a:cs typeface="Arial"/>
              <a:sym typeface="Arial"/>
            </a:endParaRPr>
          </a:p>
        </p:txBody>
      </p:sp>
      <p:sp>
        <p:nvSpPr>
          <p:cNvPr id="174" name="Google Shape;174;p31"/>
          <p:cNvSpPr txBox="1"/>
          <p:nvPr/>
        </p:nvSpPr>
        <p:spPr>
          <a:xfrm>
            <a:off x="581040" y="2180520"/>
            <a:ext cx="11029680" cy="3678480"/>
          </a:xfrm>
          <a:prstGeom prst="rect">
            <a:avLst/>
          </a:prstGeom>
          <a:noFill/>
          <a:ln>
            <a:noFill/>
          </a:ln>
        </p:spPr>
        <p:txBody>
          <a:bodyPr anchorCtr="0" anchor="ctr" bIns="45700" lIns="91425" spcFirstLastPara="1" rIns="91425" wrap="square" tIns="45700">
            <a:normAutofit/>
          </a:bodyPr>
          <a:lstStyle/>
          <a:p>
            <a:pPr indent="-306000" lvl="0" marL="306000" marR="0" rtl="0" algn="l">
              <a:lnSpc>
                <a:spcPct val="100000"/>
              </a:lnSpc>
              <a:spcBef>
                <a:spcPts val="0"/>
              </a:spcBef>
              <a:spcAft>
                <a:spcPts val="0"/>
              </a:spcAft>
              <a:buClr>
                <a:srgbClr val="4590B8"/>
              </a:buClr>
              <a:buSzPts val="1656"/>
              <a:buChar char="◼"/>
            </a:pPr>
            <a:r>
              <a:rPr i="0" lang="en-US" sz="1800" u="sng" cap="none" strike="noStrike">
                <a:solidFill>
                  <a:schemeClr val="hlink"/>
                </a:solidFill>
                <a:hlinkClick r:id="rId3"/>
              </a:rPr>
              <a:t>www.jameswolfe.greenwich.sch.uk</a:t>
            </a:r>
            <a:endParaRPr i="0" sz="1800" u="none" cap="none" strike="noStrike">
              <a:solidFill>
                <a:srgbClr val="000000"/>
              </a:solidFill>
            </a:endParaRPr>
          </a:p>
          <a:p>
            <a:pPr indent="0" lvl="0" marL="457200" marR="0" rtl="0" algn="l">
              <a:lnSpc>
                <a:spcPct val="100000"/>
              </a:lnSpc>
              <a:spcBef>
                <a:spcPts val="0"/>
              </a:spcBef>
              <a:spcAft>
                <a:spcPts val="0"/>
              </a:spcAft>
              <a:buNone/>
            </a:pPr>
            <a:r>
              <a:t/>
            </a:r>
            <a:endParaRPr sz="1800"/>
          </a:p>
          <a:p>
            <a:pPr indent="-315144" lvl="0" marL="306000" marR="0" rtl="0" algn="l">
              <a:lnSpc>
                <a:spcPct val="100000"/>
              </a:lnSpc>
              <a:spcBef>
                <a:spcPts val="0"/>
              </a:spcBef>
              <a:spcAft>
                <a:spcPts val="0"/>
              </a:spcAft>
              <a:buClr>
                <a:srgbClr val="4590B8"/>
              </a:buClr>
              <a:buSzPts val="1800"/>
              <a:buChar char="◼"/>
            </a:pPr>
            <a:r>
              <a:rPr lang="en-US" sz="1800"/>
              <a:t>Email </a:t>
            </a:r>
            <a:r>
              <a:rPr lang="en-US" sz="1800" u="sng">
                <a:solidFill>
                  <a:schemeClr val="hlink"/>
                </a:solidFill>
                <a:hlinkClick r:id="rId4"/>
              </a:rPr>
              <a:t>admin@jameswolfe.greenwich.sch.uk</a:t>
            </a:r>
            <a:r>
              <a:rPr lang="en-US" sz="1800"/>
              <a:t> </a:t>
            </a:r>
            <a:endParaRPr sz="1800"/>
          </a:p>
          <a:p>
            <a:pPr indent="-342900" lvl="0" marL="457200" rtl="0" algn="l">
              <a:spcBef>
                <a:spcPts val="1001"/>
              </a:spcBef>
              <a:spcAft>
                <a:spcPts val="0"/>
              </a:spcAft>
              <a:buClr>
                <a:srgbClr val="4590B8"/>
              </a:buClr>
              <a:buSzPts val="1800"/>
              <a:buChar char="◼"/>
            </a:pPr>
            <a:r>
              <a:rPr lang="en-US" sz="1800">
                <a:solidFill>
                  <a:schemeClr val="dk1"/>
                </a:solidFill>
              </a:rPr>
              <a:t>Open door policy in Reception</a:t>
            </a:r>
            <a:endParaRPr sz="1800"/>
          </a:p>
          <a:p>
            <a:pPr indent="-306000" lvl="0" marL="306000" marR="0" rtl="0" algn="l">
              <a:lnSpc>
                <a:spcPct val="100000"/>
              </a:lnSpc>
              <a:spcBef>
                <a:spcPts val="1001"/>
              </a:spcBef>
              <a:spcAft>
                <a:spcPts val="0"/>
              </a:spcAft>
              <a:buClr>
                <a:srgbClr val="4590B8"/>
              </a:buClr>
              <a:buSzPts val="1656"/>
              <a:buChar char="◼"/>
            </a:pPr>
            <a:r>
              <a:rPr lang="en-US" sz="1800"/>
              <a:t>Updates on regular communication via The Wolfe</a:t>
            </a:r>
            <a:endParaRPr i="0" sz="1800" u="none" cap="none" strike="noStrike"/>
          </a:p>
          <a:p>
            <a:pPr indent="-306000" lvl="0" marL="306000" marR="0" rtl="0" algn="l">
              <a:lnSpc>
                <a:spcPct val="100000"/>
              </a:lnSpc>
              <a:spcBef>
                <a:spcPts val="1001"/>
              </a:spcBef>
              <a:spcAft>
                <a:spcPts val="0"/>
              </a:spcAft>
              <a:buClr>
                <a:srgbClr val="4590B8"/>
              </a:buClr>
              <a:buSzPts val="1656"/>
              <a:buChar char="◼"/>
            </a:pPr>
            <a:r>
              <a:rPr lang="en-US" sz="1800"/>
              <a:t>Home learning via Tapestry</a:t>
            </a:r>
            <a:endParaRPr i="0" sz="1800" u="none" cap="none" strike="noStrike">
              <a:solidFill>
                <a:srgbClr val="000000"/>
              </a:solidFill>
            </a:endParaRPr>
          </a:p>
          <a:p>
            <a:pPr indent="-315144" lvl="0" marL="306000" marR="0" rtl="0" algn="l">
              <a:lnSpc>
                <a:spcPct val="100000"/>
              </a:lnSpc>
              <a:spcBef>
                <a:spcPts val="1001"/>
              </a:spcBef>
              <a:spcAft>
                <a:spcPts val="0"/>
              </a:spcAft>
              <a:buClr>
                <a:srgbClr val="4590B8"/>
              </a:buClr>
              <a:buSzPts val="1800"/>
              <a:buChar char="◼"/>
            </a:pPr>
            <a:r>
              <a:rPr lang="en-US" sz="1800"/>
              <a:t>Reading mornings - information to come</a:t>
            </a:r>
            <a:endParaRPr sz="1800"/>
          </a:p>
          <a:p>
            <a:pPr indent="-315144" lvl="0" marL="306000" marR="0" rtl="0" algn="l">
              <a:lnSpc>
                <a:spcPct val="100000"/>
              </a:lnSpc>
              <a:spcBef>
                <a:spcPts val="1001"/>
              </a:spcBef>
              <a:spcAft>
                <a:spcPts val="0"/>
              </a:spcAft>
              <a:buClr>
                <a:srgbClr val="4590B8"/>
              </a:buClr>
              <a:buSzPts val="1800"/>
              <a:buChar char="◼"/>
            </a:pPr>
            <a:r>
              <a:rPr lang="en-US" sz="1800"/>
              <a:t>Parents Evening - 11/10/23 and 12/10/23</a:t>
            </a:r>
            <a:endParaRPr sz="1800"/>
          </a:p>
        </p:txBody>
      </p:sp>
      <p:pic>
        <p:nvPicPr>
          <p:cNvPr id="175" name="Google Shape;175;p31"/>
          <p:cNvPicPr preferRelativeResize="0"/>
          <p:nvPr/>
        </p:nvPicPr>
        <p:blipFill rotWithShape="1">
          <a:blip r:embed="rId5">
            <a:alphaModFix/>
          </a:blip>
          <a:srcRect b="0" l="0" r="0" t="0"/>
          <a:stretch/>
        </p:blipFill>
        <p:spPr>
          <a:xfrm>
            <a:off x="6095880" y="2347200"/>
            <a:ext cx="4986000" cy="40892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2"/>
          <p:cNvSpPr txBox="1"/>
          <p:nvPr/>
        </p:nvSpPr>
        <p:spPr>
          <a:xfrm>
            <a:off x="581040" y="702000"/>
            <a:ext cx="11029680" cy="101376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b="0" i="0" lang="en-US" sz="2800" u="none" cap="none" strike="noStrike">
                <a:solidFill>
                  <a:srgbClr val="FFFFFF"/>
                </a:solidFill>
                <a:latin typeface="Gill Sans"/>
                <a:ea typeface="Gill Sans"/>
                <a:cs typeface="Gill Sans"/>
                <a:sym typeface="Gill Sans"/>
              </a:rPr>
              <a:t>LEARNING IN EARLY YEARS</a:t>
            </a:r>
            <a:endParaRPr b="0" i="0" sz="2800" u="none" cap="none" strike="noStrike">
              <a:latin typeface="Arial"/>
              <a:ea typeface="Arial"/>
              <a:cs typeface="Arial"/>
              <a:sym typeface="Arial"/>
            </a:endParaRPr>
          </a:p>
        </p:txBody>
      </p:sp>
      <p:sp>
        <p:nvSpPr>
          <p:cNvPr id="181" name="Google Shape;181;p32"/>
          <p:cNvSpPr txBox="1"/>
          <p:nvPr/>
        </p:nvSpPr>
        <p:spPr>
          <a:xfrm>
            <a:off x="581040" y="2180520"/>
            <a:ext cx="11029680" cy="3678480"/>
          </a:xfrm>
          <a:prstGeom prst="rect">
            <a:avLst/>
          </a:prstGeom>
          <a:noFill/>
          <a:ln>
            <a:noFill/>
          </a:ln>
        </p:spPr>
        <p:txBody>
          <a:bodyPr anchorCtr="0" anchor="ctr" bIns="45700" lIns="91425" spcFirstLastPara="1" rIns="91425" wrap="square" tIns="45700">
            <a:normAutofit/>
          </a:bodyPr>
          <a:lstStyle/>
          <a:p>
            <a:pPr indent="-306000" lvl="0" marL="306000" marR="0" rtl="0" algn="l">
              <a:lnSpc>
                <a:spcPct val="70000"/>
              </a:lnSpc>
              <a:spcBef>
                <a:spcPts val="0"/>
              </a:spcBef>
              <a:spcAft>
                <a:spcPts val="0"/>
              </a:spcAft>
              <a:buClr>
                <a:srgbClr val="4590B8"/>
              </a:buClr>
              <a:buSzPts val="1380"/>
              <a:buChar char="◼"/>
            </a:pPr>
            <a:r>
              <a:rPr i="0" lang="en-US" sz="1500" u="none" cap="none" strike="noStrike">
                <a:solidFill>
                  <a:srgbClr val="3D3D3D"/>
                </a:solidFill>
              </a:rPr>
              <a:t>Prime areas:</a:t>
            </a:r>
            <a:endParaRPr i="0" sz="1500" u="none" cap="none" strike="noStrike"/>
          </a:p>
          <a:p>
            <a:pPr indent="-316230" lvl="1" marL="914400" marR="0" rtl="0" algn="l">
              <a:lnSpc>
                <a:spcPct val="70000"/>
              </a:lnSpc>
              <a:spcBef>
                <a:spcPts val="1001"/>
              </a:spcBef>
              <a:spcAft>
                <a:spcPts val="0"/>
              </a:spcAft>
              <a:buClr>
                <a:srgbClr val="4590B8"/>
              </a:buClr>
              <a:buSzPts val="1380"/>
              <a:buChar char="○"/>
            </a:pPr>
            <a:r>
              <a:rPr b="1" i="0" lang="en-US" sz="1500" u="none" cap="none" strike="noStrike">
                <a:solidFill>
                  <a:srgbClr val="3D3D3D"/>
                </a:solidFill>
              </a:rPr>
              <a:t>Communication and language development </a:t>
            </a:r>
            <a:endParaRPr i="0" sz="1500" u="none" cap="none" strike="noStrike"/>
          </a:p>
          <a:p>
            <a:pPr indent="-316230" lvl="1" marL="914400" marR="0" rtl="0" algn="l">
              <a:lnSpc>
                <a:spcPct val="70000"/>
              </a:lnSpc>
              <a:spcBef>
                <a:spcPts val="1001"/>
              </a:spcBef>
              <a:spcAft>
                <a:spcPts val="0"/>
              </a:spcAft>
              <a:buClr>
                <a:srgbClr val="4590B8"/>
              </a:buClr>
              <a:buSzPts val="1380"/>
              <a:buChar char="○"/>
            </a:pPr>
            <a:r>
              <a:rPr b="1" i="0" lang="en-US" sz="1500" u="none" cap="none" strike="noStrike">
                <a:solidFill>
                  <a:srgbClr val="3D3D3D"/>
                </a:solidFill>
              </a:rPr>
              <a:t>Physical development</a:t>
            </a:r>
            <a:endParaRPr i="0" sz="1500" u="none" cap="none" strike="noStrike"/>
          </a:p>
          <a:p>
            <a:pPr indent="-316230" lvl="1" marL="914400" marR="0" rtl="0" algn="l">
              <a:lnSpc>
                <a:spcPct val="70000"/>
              </a:lnSpc>
              <a:spcBef>
                <a:spcPts val="1001"/>
              </a:spcBef>
              <a:spcAft>
                <a:spcPts val="0"/>
              </a:spcAft>
              <a:buClr>
                <a:srgbClr val="4590B8"/>
              </a:buClr>
              <a:buSzPts val="1380"/>
              <a:buChar char="○"/>
            </a:pPr>
            <a:r>
              <a:rPr b="1" i="0" lang="en-US" sz="1500" u="none" cap="none" strike="noStrike">
                <a:solidFill>
                  <a:srgbClr val="3D3D3D"/>
                </a:solidFill>
              </a:rPr>
              <a:t>Personal, social and emotional development</a:t>
            </a:r>
            <a:endParaRPr i="0" sz="1500" u="none" cap="none" strike="noStrike"/>
          </a:p>
          <a:p>
            <a:pPr indent="0" lvl="0" marL="457200" marR="0" rtl="0" algn="l">
              <a:lnSpc>
                <a:spcPct val="70000"/>
              </a:lnSpc>
              <a:spcBef>
                <a:spcPts val="1001"/>
              </a:spcBef>
              <a:spcAft>
                <a:spcPts val="0"/>
              </a:spcAft>
              <a:buNone/>
            </a:pPr>
            <a:r>
              <a:t/>
            </a:r>
            <a:endParaRPr i="0" sz="1500" u="none" cap="none" strike="noStrike"/>
          </a:p>
          <a:p>
            <a:pPr indent="-306000" lvl="0" marL="457200" marR="0" rtl="0" algn="l">
              <a:lnSpc>
                <a:spcPct val="70000"/>
              </a:lnSpc>
              <a:spcBef>
                <a:spcPts val="1001"/>
              </a:spcBef>
              <a:spcAft>
                <a:spcPts val="0"/>
              </a:spcAft>
              <a:buClr>
                <a:srgbClr val="4590B8"/>
              </a:buClr>
              <a:buSzPts val="1380"/>
              <a:buChar char="◼"/>
            </a:pPr>
            <a:r>
              <a:rPr i="0" lang="en-US" sz="1500" u="none" cap="none" strike="noStrike">
                <a:solidFill>
                  <a:srgbClr val="3D3D3D"/>
                </a:solidFill>
              </a:rPr>
              <a:t>Specific areas:</a:t>
            </a:r>
            <a:endParaRPr i="0" sz="1500" u="none" cap="none" strike="noStrike"/>
          </a:p>
          <a:p>
            <a:pPr indent="-316230" lvl="1" marL="914400" marR="0" rtl="0" algn="l">
              <a:lnSpc>
                <a:spcPct val="70000"/>
              </a:lnSpc>
              <a:spcBef>
                <a:spcPts val="1001"/>
              </a:spcBef>
              <a:spcAft>
                <a:spcPts val="0"/>
              </a:spcAft>
              <a:buClr>
                <a:srgbClr val="4590B8"/>
              </a:buClr>
              <a:buSzPts val="1380"/>
              <a:buChar char="○"/>
            </a:pPr>
            <a:r>
              <a:rPr b="1" i="0" lang="en-US" sz="1500" u="none" cap="none" strike="noStrike">
                <a:solidFill>
                  <a:srgbClr val="3D3D3D"/>
                </a:solidFill>
              </a:rPr>
              <a:t>Literacy</a:t>
            </a:r>
            <a:endParaRPr i="0" sz="1500" u="none" cap="none" strike="noStrike"/>
          </a:p>
          <a:p>
            <a:pPr indent="-316230" lvl="1" marL="914400" marR="0" rtl="0" algn="l">
              <a:lnSpc>
                <a:spcPct val="70000"/>
              </a:lnSpc>
              <a:spcBef>
                <a:spcPts val="1001"/>
              </a:spcBef>
              <a:spcAft>
                <a:spcPts val="0"/>
              </a:spcAft>
              <a:buClr>
                <a:srgbClr val="4590B8"/>
              </a:buClr>
              <a:buSzPts val="1380"/>
              <a:buChar char="○"/>
            </a:pPr>
            <a:r>
              <a:rPr b="1" i="0" lang="en-US" sz="1500" u="none" cap="none" strike="noStrike">
                <a:solidFill>
                  <a:srgbClr val="3D3D3D"/>
                </a:solidFill>
              </a:rPr>
              <a:t>Mathematics</a:t>
            </a:r>
            <a:endParaRPr i="0" sz="1500" u="none" cap="none" strike="noStrike"/>
          </a:p>
          <a:p>
            <a:pPr indent="-316230" lvl="1" marL="914400" marR="0" rtl="0" algn="l">
              <a:lnSpc>
                <a:spcPct val="70000"/>
              </a:lnSpc>
              <a:spcBef>
                <a:spcPts val="1001"/>
              </a:spcBef>
              <a:spcAft>
                <a:spcPts val="0"/>
              </a:spcAft>
              <a:buClr>
                <a:srgbClr val="4590B8"/>
              </a:buClr>
              <a:buSzPts val="1380"/>
              <a:buChar char="○"/>
            </a:pPr>
            <a:r>
              <a:rPr b="1" i="0" lang="en-US" sz="1500" u="none" cap="none" strike="noStrike">
                <a:solidFill>
                  <a:srgbClr val="3D3D3D"/>
                </a:solidFill>
              </a:rPr>
              <a:t>Understanding the world </a:t>
            </a:r>
            <a:endParaRPr i="0" sz="1500" u="none" cap="none" strike="noStrike"/>
          </a:p>
          <a:p>
            <a:pPr indent="-316230" lvl="1" marL="914400" marR="0" rtl="0" algn="l">
              <a:lnSpc>
                <a:spcPct val="70000"/>
              </a:lnSpc>
              <a:spcBef>
                <a:spcPts val="1001"/>
              </a:spcBef>
              <a:spcAft>
                <a:spcPts val="0"/>
              </a:spcAft>
              <a:buClr>
                <a:srgbClr val="4590B8"/>
              </a:buClr>
              <a:buSzPts val="1380"/>
              <a:buChar char="○"/>
            </a:pPr>
            <a:r>
              <a:rPr b="1" i="0" lang="en-US" sz="1500" u="none" cap="none" strike="noStrike">
                <a:solidFill>
                  <a:srgbClr val="3D3D3D"/>
                </a:solidFill>
              </a:rPr>
              <a:t>Expressive arts and design </a:t>
            </a:r>
            <a:endParaRPr i="0" sz="1500" u="none" cap="none" strike="noStrike"/>
          </a:p>
          <a:p>
            <a:pPr indent="0" lvl="0" marL="0" marR="0" rtl="0" algn="l">
              <a:lnSpc>
                <a:spcPct val="70000"/>
              </a:lnSpc>
              <a:spcBef>
                <a:spcPts val="1001"/>
              </a:spcBef>
              <a:spcAft>
                <a:spcPts val="0"/>
              </a:spcAft>
              <a:buNone/>
            </a:pPr>
            <a:r>
              <a:t/>
            </a:r>
            <a:endParaRPr i="0" sz="1500" u="none" cap="none" strike="noStrike"/>
          </a:p>
          <a:p>
            <a:pPr indent="-306000" lvl="0" marL="306000" marR="0" rtl="0" algn="l">
              <a:lnSpc>
                <a:spcPct val="70000"/>
              </a:lnSpc>
              <a:spcBef>
                <a:spcPts val="1001"/>
              </a:spcBef>
              <a:spcAft>
                <a:spcPts val="0"/>
              </a:spcAft>
              <a:buClr>
                <a:srgbClr val="4590B8"/>
              </a:buClr>
              <a:buSzPts val="1380"/>
              <a:buChar char="◼"/>
            </a:pPr>
            <a:r>
              <a:rPr i="0" lang="en-US" sz="1500" u="none" cap="none" strike="noStrike">
                <a:solidFill>
                  <a:srgbClr val="3D3D3D"/>
                </a:solidFill>
              </a:rPr>
              <a:t>Importantly, we learn through play.</a:t>
            </a:r>
            <a:endParaRPr i="0" sz="1500" u="none" cap="none" strike="noStrike"/>
          </a:p>
        </p:txBody>
      </p:sp>
      <p:pic>
        <p:nvPicPr>
          <p:cNvPr id="182" name="Google Shape;182;p32"/>
          <p:cNvPicPr preferRelativeResize="0"/>
          <p:nvPr/>
        </p:nvPicPr>
        <p:blipFill rotWithShape="1">
          <a:blip r:embed="rId3">
            <a:alphaModFix/>
          </a:blip>
          <a:srcRect b="0" l="0" r="0" t="0"/>
          <a:stretch/>
        </p:blipFill>
        <p:spPr>
          <a:xfrm>
            <a:off x="7645680" y="1994760"/>
            <a:ext cx="3196800" cy="46774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3"/>
          <p:cNvSpPr txBox="1"/>
          <p:nvPr/>
        </p:nvSpPr>
        <p:spPr>
          <a:xfrm>
            <a:off x="581040" y="702000"/>
            <a:ext cx="11029680" cy="101376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b="0" i="0" lang="en-US" sz="2800" u="none" cap="none" strike="noStrike">
                <a:solidFill>
                  <a:srgbClr val="FFFFFF"/>
                </a:solidFill>
                <a:latin typeface="Gill Sans"/>
                <a:ea typeface="Gill Sans"/>
                <a:cs typeface="Gill Sans"/>
                <a:sym typeface="Gill Sans"/>
              </a:rPr>
              <a:t>THE RECEPTION DAY</a:t>
            </a:r>
            <a:endParaRPr b="0" i="0" sz="2800" u="none" cap="none" strike="noStrike">
              <a:latin typeface="Arial"/>
              <a:ea typeface="Arial"/>
              <a:cs typeface="Arial"/>
              <a:sym typeface="Arial"/>
            </a:endParaRPr>
          </a:p>
        </p:txBody>
      </p:sp>
      <p:sp>
        <p:nvSpPr>
          <p:cNvPr id="188" name="Google Shape;188;p33"/>
          <p:cNvSpPr txBox="1"/>
          <p:nvPr/>
        </p:nvSpPr>
        <p:spPr>
          <a:xfrm>
            <a:off x="466925" y="1866250"/>
            <a:ext cx="11029800" cy="4867200"/>
          </a:xfrm>
          <a:prstGeom prst="rect">
            <a:avLst/>
          </a:prstGeom>
          <a:noFill/>
          <a:ln>
            <a:noFill/>
          </a:ln>
        </p:spPr>
        <p:txBody>
          <a:bodyPr anchorCtr="0" anchor="ctr" bIns="45700" lIns="91425" spcFirstLastPara="1" rIns="91425" wrap="square" tIns="45700">
            <a:normAutofit/>
          </a:bodyPr>
          <a:lstStyle/>
          <a:p>
            <a:pPr indent="-343080" lvl="0" marL="343080" marR="0" rtl="0" algn="l">
              <a:lnSpc>
                <a:spcPct val="80000"/>
              </a:lnSpc>
              <a:spcBef>
                <a:spcPts val="0"/>
              </a:spcBef>
              <a:spcAft>
                <a:spcPts val="0"/>
              </a:spcAft>
              <a:buClr>
                <a:srgbClr val="4590B8"/>
              </a:buClr>
              <a:buSzPts val="1288"/>
              <a:buChar char="∙"/>
            </a:pPr>
            <a:r>
              <a:rPr i="0" lang="en-US" sz="1400" u="none" cap="none" strike="noStrike">
                <a:solidFill>
                  <a:srgbClr val="3D3D3D"/>
                </a:solidFill>
              </a:rPr>
              <a:t>School day: </a:t>
            </a:r>
            <a:r>
              <a:rPr b="1" i="0" lang="en-US" sz="1400" u="none" cap="none" strike="noStrike">
                <a:solidFill>
                  <a:srgbClr val="3D3D3D"/>
                </a:solidFill>
              </a:rPr>
              <a:t>9:05am – 3:25pm</a:t>
            </a:r>
            <a:endParaRPr b="1" i="0" sz="1400" u="none" cap="none" strike="noStrike"/>
          </a:p>
          <a:p>
            <a:pPr indent="-343080" lvl="0" marL="343080" marR="0" rtl="0" algn="l">
              <a:lnSpc>
                <a:spcPct val="80000"/>
              </a:lnSpc>
              <a:spcBef>
                <a:spcPts val="901"/>
              </a:spcBef>
              <a:spcAft>
                <a:spcPts val="0"/>
              </a:spcAft>
              <a:buClr>
                <a:srgbClr val="4590B8"/>
              </a:buClr>
              <a:buSzPts val="1288"/>
              <a:buChar char="∙"/>
            </a:pPr>
            <a:r>
              <a:rPr i="0" lang="en-US" sz="1400" u="none" cap="none" strike="noStrike">
                <a:solidFill>
                  <a:srgbClr val="3D3D3D"/>
                </a:solidFill>
              </a:rPr>
              <a:t>Our children’s day in Reception is carefully planned over the course of the year. It will start out very similar to the nursery day and, by the end of the year, it will have changed into a model that equips children ready for their start in Year 1. </a:t>
            </a:r>
            <a:endParaRPr i="0" sz="1400" u="none" cap="none" strike="noStrike"/>
          </a:p>
          <a:p>
            <a:pPr indent="-343080" lvl="0" marL="343080" marR="0" rtl="0" algn="l">
              <a:lnSpc>
                <a:spcPct val="80000"/>
              </a:lnSpc>
              <a:spcBef>
                <a:spcPts val="901"/>
              </a:spcBef>
              <a:spcAft>
                <a:spcPts val="0"/>
              </a:spcAft>
              <a:buClr>
                <a:srgbClr val="4590B8"/>
              </a:buClr>
              <a:buSzPts val="1288"/>
              <a:buChar char="∙"/>
            </a:pPr>
            <a:r>
              <a:rPr b="1" i="0" lang="en-US" sz="1400" u="none" cap="none" strike="noStrike">
                <a:solidFill>
                  <a:srgbClr val="3D3D3D"/>
                </a:solidFill>
              </a:rPr>
              <a:t>Daily phonics</a:t>
            </a:r>
            <a:r>
              <a:rPr i="0" lang="en-US" sz="1400" u="none" cap="none" strike="noStrike">
                <a:solidFill>
                  <a:srgbClr val="3D3D3D"/>
                </a:solidFill>
              </a:rPr>
              <a:t> whole class session – this is where children learn the connection between letters (graphemes) and sounds (phonemes). At James Wolfe, we follow the Little Wandle Letters and Sounds Revised programme to deliver our phonics sessions. </a:t>
            </a:r>
            <a:endParaRPr i="0" sz="1400" u="none" cap="none" strike="noStrike"/>
          </a:p>
          <a:p>
            <a:pPr indent="-343080" lvl="0" marL="343080" marR="0" rtl="0" algn="l">
              <a:lnSpc>
                <a:spcPct val="80000"/>
              </a:lnSpc>
              <a:spcBef>
                <a:spcPts val="901"/>
              </a:spcBef>
              <a:spcAft>
                <a:spcPts val="0"/>
              </a:spcAft>
              <a:buClr>
                <a:srgbClr val="4590B8"/>
              </a:buClr>
              <a:buSzPts val="1288"/>
              <a:buChar char="∙"/>
            </a:pPr>
            <a:r>
              <a:rPr b="1" i="0" lang="en-US" sz="1400" u="none" cap="none" strike="noStrike">
                <a:solidFill>
                  <a:srgbClr val="3D3D3D"/>
                </a:solidFill>
              </a:rPr>
              <a:t>Reading sessions</a:t>
            </a:r>
            <a:r>
              <a:rPr i="0" lang="en-US" sz="1400" u="none" cap="none" strike="noStrike">
                <a:solidFill>
                  <a:srgbClr val="3D3D3D"/>
                </a:solidFill>
              </a:rPr>
              <a:t> – children read in a small group with an adult three times a week. Additional reading sessions may also take place throughout the week.</a:t>
            </a:r>
            <a:endParaRPr i="0" sz="1400" u="none" cap="none" strike="noStrike"/>
          </a:p>
          <a:p>
            <a:pPr indent="-343080" lvl="0" marL="343080" marR="0" rtl="0" algn="l">
              <a:lnSpc>
                <a:spcPct val="80000"/>
              </a:lnSpc>
              <a:spcBef>
                <a:spcPts val="901"/>
              </a:spcBef>
              <a:spcAft>
                <a:spcPts val="0"/>
              </a:spcAft>
              <a:buClr>
                <a:srgbClr val="4590B8"/>
              </a:buClr>
              <a:buSzPts val="1288"/>
              <a:buChar char="∙"/>
            </a:pPr>
            <a:r>
              <a:rPr b="1" i="0" lang="en-US" sz="1400" u="none" cap="none" strike="noStrike">
                <a:solidFill>
                  <a:srgbClr val="3D3D3D"/>
                </a:solidFill>
              </a:rPr>
              <a:t>Free-flow challenge time</a:t>
            </a:r>
            <a:r>
              <a:rPr i="0" lang="en-US" sz="1400" u="none" cap="none" strike="noStrike">
                <a:solidFill>
                  <a:srgbClr val="3D3D3D"/>
                </a:solidFill>
              </a:rPr>
              <a:t> where the children get to choose their learning. During this time, children may also work 1:1, or in a small group, with an adult to complete carefully planned activities to support their development of certain skills.</a:t>
            </a:r>
            <a:endParaRPr i="0" sz="1400" u="none" cap="none" strike="noStrike"/>
          </a:p>
          <a:p>
            <a:pPr indent="-343080" lvl="0" marL="343080" marR="0" rtl="0" algn="l">
              <a:lnSpc>
                <a:spcPct val="80000"/>
              </a:lnSpc>
              <a:spcBef>
                <a:spcPts val="901"/>
              </a:spcBef>
              <a:spcAft>
                <a:spcPts val="0"/>
              </a:spcAft>
              <a:buClr>
                <a:srgbClr val="4590B8"/>
              </a:buClr>
              <a:buSzPts val="1288"/>
              <a:buChar char="∙"/>
            </a:pPr>
            <a:r>
              <a:rPr b="1" i="0" lang="en-US" sz="1400" u="none" cap="none" strike="noStrike">
                <a:solidFill>
                  <a:srgbClr val="3D3D3D"/>
                </a:solidFill>
              </a:rPr>
              <a:t>Whole class session</a:t>
            </a:r>
            <a:r>
              <a:rPr i="0" lang="en-US" sz="1400" u="none" cap="none" strike="noStrike">
                <a:solidFill>
                  <a:srgbClr val="3D3D3D"/>
                </a:solidFill>
              </a:rPr>
              <a:t> – This may have a literacy focus such as developing the children’s speaking and listening skills, exploring a book, role-playing a story or shared reading and writing exercises. Alternatively, the session may link to our topic and develop children’s understanding of the world. </a:t>
            </a:r>
            <a:endParaRPr i="0" sz="1400" u="none" cap="none" strike="noStrike"/>
          </a:p>
          <a:p>
            <a:pPr indent="-343080" lvl="0" marL="343080" marR="0" rtl="0" algn="l">
              <a:lnSpc>
                <a:spcPct val="80000"/>
              </a:lnSpc>
              <a:spcBef>
                <a:spcPts val="901"/>
              </a:spcBef>
              <a:spcAft>
                <a:spcPts val="0"/>
              </a:spcAft>
              <a:buClr>
                <a:srgbClr val="4590B8"/>
              </a:buClr>
              <a:buSzPts val="1288"/>
              <a:buChar char="∙"/>
            </a:pPr>
            <a:r>
              <a:rPr b="1" i="0" lang="en-US" sz="1400" u="none" cap="none" strike="noStrike">
                <a:solidFill>
                  <a:srgbClr val="3D3D3D"/>
                </a:solidFill>
              </a:rPr>
              <a:t>Lunch time</a:t>
            </a:r>
            <a:endParaRPr b="1" i="0" sz="1400" u="none" cap="none" strike="noStrike"/>
          </a:p>
          <a:p>
            <a:pPr indent="-343080" lvl="0" marL="343080" marR="0" rtl="0" algn="l">
              <a:lnSpc>
                <a:spcPct val="80000"/>
              </a:lnSpc>
              <a:spcBef>
                <a:spcPts val="901"/>
              </a:spcBef>
              <a:spcAft>
                <a:spcPts val="0"/>
              </a:spcAft>
              <a:buClr>
                <a:srgbClr val="4590B8"/>
              </a:buClr>
              <a:buSzPts val="1288"/>
              <a:buChar char="∙"/>
            </a:pPr>
            <a:r>
              <a:rPr i="0" lang="en-US" sz="1400" u="none" cap="none" strike="noStrike">
                <a:solidFill>
                  <a:srgbClr val="3D3D3D"/>
                </a:solidFill>
              </a:rPr>
              <a:t>Whole class </a:t>
            </a:r>
            <a:r>
              <a:rPr b="1" i="0" lang="en-US" sz="1400" u="none" cap="none" strike="noStrike">
                <a:solidFill>
                  <a:srgbClr val="3D3D3D"/>
                </a:solidFill>
              </a:rPr>
              <a:t>mathematics session</a:t>
            </a:r>
            <a:endParaRPr b="1">
              <a:solidFill>
                <a:srgbClr val="3D3D3D"/>
              </a:solidFill>
            </a:endParaRPr>
          </a:p>
          <a:p>
            <a:pPr indent="-343080" lvl="0" marL="343080" marR="0" rtl="0" algn="l">
              <a:lnSpc>
                <a:spcPct val="80000"/>
              </a:lnSpc>
              <a:spcBef>
                <a:spcPts val="901"/>
              </a:spcBef>
              <a:spcAft>
                <a:spcPts val="0"/>
              </a:spcAft>
              <a:buClr>
                <a:srgbClr val="4590B8"/>
              </a:buClr>
              <a:buSzPts val="1288"/>
              <a:buChar char="∙"/>
            </a:pPr>
            <a:r>
              <a:rPr b="1" lang="en-US">
                <a:solidFill>
                  <a:srgbClr val="3D3D3D"/>
                </a:solidFill>
              </a:rPr>
              <a:t>Free-flow challenge time</a:t>
            </a:r>
            <a:r>
              <a:rPr b="1" i="0" lang="en-US" sz="1400" u="none" cap="none" strike="noStrike">
                <a:solidFill>
                  <a:srgbClr val="3D3D3D"/>
                </a:solidFill>
              </a:rPr>
              <a:t> </a:t>
            </a:r>
            <a:r>
              <a:rPr i="0" lang="en-US" sz="1400" u="none" cap="none" strike="noStrike">
                <a:solidFill>
                  <a:srgbClr val="3D3D3D"/>
                </a:solidFill>
              </a:rPr>
              <a:t>and small group tasks</a:t>
            </a:r>
            <a:endParaRPr i="0" sz="1400" u="none" cap="none" strike="noStrike"/>
          </a:p>
          <a:p>
            <a:pPr indent="-343080" lvl="0" marL="343080" marR="0" rtl="0" algn="l">
              <a:lnSpc>
                <a:spcPct val="80000"/>
              </a:lnSpc>
              <a:spcBef>
                <a:spcPts val="901"/>
              </a:spcBef>
              <a:spcAft>
                <a:spcPts val="0"/>
              </a:spcAft>
              <a:buClr>
                <a:srgbClr val="4590B8"/>
              </a:buClr>
              <a:buSzPts val="1288"/>
              <a:buChar char="∙"/>
            </a:pPr>
            <a:r>
              <a:rPr b="1" i="0" lang="en-US" sz="1400" u="none" cap="none" strike="noStrike">
                <a:solidFill>
                  <a:srgbClr val="3D3D3D"/>
                </a:solidFill>
              </a:rPr>
              <a:t>Story</a:t>
            </a:r>
            <a:r>
              <a:rPr i="0" lang="en-US" sz="1400" u="none" cap="none" strike="noStrike">
                <a:solidFill>
                  <a:srgbClr val="3D3D3D"/>
                </a:solidFill>
              </a:rPr>
              <a:t> and </a:t>
            </a:r>
            <a:r>
              <a:rPr b="1" i="0" lang="en-US" sz="1400" u="none" cap="none" strike="noStrike">
                <a:solidFill>
                  <a:srgbClr val="3D3D3D"/>
                </a:solidFill>
              </a:rPr>
              <a:t>song</a:t>
            </a:r>
            <a:r>
              <a:rPr i="0" lang="en-US" sz="1400" u="none" cap="none" strike="noStrike">
                <a:solidFill>
                  <a:srgbClr val="3D3D3D"/>
                </a:solidFill>
              </a:rPr>
              <a:t> time</a:t>
            </a:r>
            <a:endParaRPr i="0" sz="1400" u="none" cap="none" strike="noStrike"/>
          </a:p>
          <a:p>
            <a:pPr indent="-343080" lvl="0" marL="343080" marR="0" rtl="0" algn="l">
              <a:lnSpc>
                <a:spcPct val="80000"/>
              </a:lnSpc>
              <a:spcBef>
                <a:spcPts val="901"/>
              </a:spcBef>
              <a:spcAft>
                <a:spcPts val="0"/>
              </a:spcAft>
              <a:buClr>
                <a:srgbClr val="4590B8"/>
              </a:buClr>
              <a:buSzPts val="1288"/>
              <a:buChar char="∙"/>
            </a:pPr>
            <a:r>
              <a:rPr i="0" lang="en-US" sz="1400" u="none" cap="none" strike="noStrike">
                <a:solidFill>
                  <a:srgbClr val="3D3D3D"/>
                </a:solidFill>
              </a:rPr>
              <a:t>Home time</a:t>
            </a:r>
            <a:endParaRPr i="0" sz="1400" u="none" cap="none" strike="noStrike">
              <a:solidFill>
                <a:srgbClr val="3D3D3D"/>
              </a:solidFill>
            </a:endParaRPr>
          </a:p>
          <a:p>
            <a:pPr indent="0" lvl="0" marL="0" rtl="0" algn="l">
              <a:lnSpc>
                <a:spcPct val="80000"/>
              </a:lnSpc>
              <a:spcBef>
                <a:spcPts val="901"/>
              </a:spcBef>
              <a:spcAft>
                <a:spcPts val="0"/>
              </a:spcAft>
              <a:buNone/>
            </a:pPr>
            <a:r>
              <a:rPr lang="en-US">
                <a:solidFill>
                  <a:srgbClr val="3D3D3D"/>
                </a:solidFill>
              </a:rPr>
              <a:t>(</a:t>
            </a:r>
            <a:r>
              <a:rPr b="1" lang="en-US">
                <a:solidFill>
                  <a:srgbClr val="3D3D3D"/>
                </a:solidFill>
              </a:rPr>
              <a:t>PE </a:t>
            </a:r>
            <a:r>
              <a:rPr lang="en-US">
                <a:solidFill>
                  <a:srgbClr val="3D3D3D"/>
                </a:solidFill>
              </a:rPr>
              <a:t>session / </a:t>
            </a:r>
            <a:r>
              <a:rPr b="1" lang="en-US">
                <a:solidFill>
                  <a:srgbClr val="3D3D3D"/>
                </a:solidFill>
              </a:rPr>
              <a:t>Forest School - </a:t>
            </a:r>
            <a:r>
              <a:rPr lang="en-US">
                <a:solidFill>
                  <a:srgbClr val="3D3D3D"/>
                </a:solidFill>
              </a:rPr>
              <a:t>weekly, after holiday)</a:t>
            </a:r>
            <a:endParaRPr>
              <a:solidFill>
                <a:srgbClr val="3D3D3D"/>
              </a:solidFill>
            </a:endParaRPr>
          </a:p>
          <a:p>
            <a:pPr indent="0" lvl="0" marL="0" marR="0" rtl="0" algn="l">
              <a:lnSpc>
                <a:spcPct val="80000"/>
              </a:lnSpc>
              <a:spcBef>
                <a:spcPts val="901"/>
              </a:spcBef>
              <a:spcAft>
                <a:spcPts val="0"/>
              </a:spcAft>
              <a:buNone/>
            </a:pPr>
            <a:r>
              <a:t/>
            </a:r>
            <a:endParaRPr i="0" sz="1400" u="none" cap="none" strike="noStrike"/>
          </a:p>
        </p:txBody>
      </p:sp>
      <p:pic>
        <p:nvPicPr>
          <p:cNvPr id="189" name="Google Shape;189;p33"/>
          <p:cNvPicPr preferRelativeResize="0"/>
          <p:nvPr/>
        </p:nvPicPr>
        <p:blipFill rotWithShape="1">
          <a:blip r:embed="rId3">
            <a:alphaModFix/>
          </a:blip>
          <a:srcRect b="0" l="0" r="0" t="0"/>
          <a:stretch/>
        </p:blipFill>
        <p:spPr>
          <a:xfrm>
            <a:off x="5440750" y="4585412"/>
            <a:ext cx="1407550" cy="2148050"/>
          </a:xfrm>
          <a:prstGeom prst="rect">
            <a:avLst/>
          </a:prstGeom>
          <a:noFill/>
          <a:ln>
            <a:noFill/>
          </a:ln>
        </p:spPr>
      </p:pic>
      <p:pic>
        <p:nvPicPr>
          <p:cNvPr id="190" name="Google Shape;190;p33"/>
          <p:cNvPicPr preferRelativeResize="0"/>
          <p:nvPr/>
        </p:nvPicPr>
        <p:blipFill rotWithShape="1">
          <a:blip r:embed="rId4">
            <a:alphaModFix/>
          </a:blip>
          <a:srcRect b="0" l="0" r="0" t="0"/>
          <a:stretch/>
        </p:blipFill>
        <p:spPr>
          <a:xfrm>
            <a:off x="9556125" y="4589600"/>
            <a:ext cx="1407550" cy="2143849"/>
          </a:xfrm>
          <a:prstGeom prst="rect">
            <a:avLst/>
          </a:prstGeom>
          <a:noFill/>
          <a:ln>
            <a:noFill/>
          </a:ln>
        </p:spPr>
      </p:pic>
      <p:pic>
        <p:nvPicPr>
          <p:cNvPr id="191" name="Google Shape;191;p33"/>
          <p:cNvPicPr preferRelativeResize="0"/>
          <p:nvPr/>
        </p:nvPicPr>
        <p:blipFill rotWithShape="1">
          <a:blip r:embed="rId5">
            <a:alphaModFix/>
          </a:blip>
          <a:srcRect b="0" l="0" r="0" t="0"/>
          <a:stretch/>
        </p:blipFill>
        <p:spPr>
          <a:xfrm>
            <a:off x="7205100" y="4560900"/>
            <a:ext cx="1897075" cy="2197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4"/>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PHONICS</a:t>
            </a:r>
            <a:endParaRPr b="0" i="0" sz="2800" u="none" cap="none" strike="noStrike">
              <a:latin typeface="Arial"/>
              <a:ea typeface="Arial"/>
              <a:cs typeface="Arial"/>
              <a:sym typeface="Arial"/>
            </a:endParaRPr>
          </a:p>
        </p:txBody>
      </p:sp>
      <p:pic>
        <p:nvPicPr>
          <p:cNvPr id="197" name="Google Shape;197;p34"/>
          <p:cNvPicPr preferRelativeResize="0"/>
          <p:nvPr/>
        </p:nvPicPr>
        <p:blipFill>
          <a:blip r:embed="rId3">
            <a:alphaModFix/>
          </a:blip>
          <a:stretch>
            <a:fillRect/>
          </a:stretch>
        </p:blipFill>
        <p:spPr>
          <a:xfrm>
            <a:off x="1872047" y="2033225"/>
            <a:ext cx="7973011" cy="4484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5"/>
          <p:cNvSpPr txBox="1"/>
          <p:nvPr>
            <p:ph idx="4" type="body"/>
          </p:nvPr>
        </p:nvSpPr>
        <p:spPr>
          <a:xfrm>
            <a:off x="260500" y="3558800"/>
            <a:ext cx="5616300" cy="1896900"/>
          </a:xfrm>
          <a:prstGeom prst="rect">
            <a:avLst/>
          </a:prstGeom>
        </p:spPr>
        <p:txBody>
          <a:bodyPr anchorCtr="0" anchor="t" bIns="0" lIns="0" spcFirstLastPara="1" rIns="0" wrap="square" tIns="0">
            <a:normAutofit/>
          </a:bodyPr>
          <a:lstStyle/>
          <a:p>
            <a:pPr indent="0" lvl="0" marL="0" rtl="0" algn="ctr">
              <a:spcBef>
                <a:spcPts val="0"/>
              </a:spcBef>
              <a:spcAft>
                <a:spcPts val="0"/>
              </a:spcAft>
              <a:buNone/>
            </a:pPr>
            <a:r>
              <a:rPr lang="en-US"/>
              <a:t>At James Wolfe, we teach phonics using the </a:t>
            </a:r>
            <a:endParaRPr/>
          </a:p>
          <a:p>
            <a:pPr indent="0" lvl="0" marL="0" rtl="0" algn="ctr">
              <a:spcBef>
                <a:spcPts val="0"/>
              </a:spcBef>
              <a:spcAft>
                <a:spcPts val="0"/>
              </a:spcAft>
              <a:buNone/>
            </a:pPr>
            <a:r>
              <a:rPr lang="en-US"/>
              <a:t>Little Wandle Letters and Sounds Revised programme.</a:t>
            </a:r>
            <a:endParaRPr/>
          </a:p>
        </p:txBody>
      </p:sp>
      <p:sp>
        <p:nvSpPr>
          <p:cNvPr id="203" name="Google Shape;203;p35"/>
          <p:cNvSpPr txBox="1"/>
          <p:nvPr/>
        </p:nvSpPr>
        <p:spPr>
          <a:xfrm>
            <a:off x="581040" y="702000"/>
            <a:ext cx="11029800" cy="10137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lang="en-US" sz="2800">
                <a:solidFill>
                  <a:srgbClr val="FFFFFF"/>
                </a:solidFill>
                <a:latin typeface="Gill Sans"/>
                <a:ea typeface="Gill Sans"/>
                <a:cs typeface="Gill Sans"/>
                <a:sym typeface="Gill Sans"/>
              </a:rPr>
              <a:t>PHONICS</a:t>
            </a:r>
            <a:endParaRPr b="0" i="0" sz="2800" u="none" cap="none" strike="noStrike">
              <a:latin typeface="Arial"/>
              <a:ea typeface="Arial"/>
              <a:cs typeface="Arial"/>
              <a:sym typeface="Arial"/>
            </a:endParaRPr>
          </a:p>
        </p:txBody>
      </p:sp>
      <p:pic>
        <p:nvPicPr>
          <p:cNvPr id="204" name="Google Shape;204;p35"/>
          <p:cNvPicPr preferRelativeResize="0"/>
          <p:nvPr/>
        </p:nvPicPr>
        <p:blipFill>
          <a:blip r:embed="rId3">
            <a:alphaModFix/>
          </a:blip>
          <a:stretch>
            <a:fillRect/>
          </a:stretch>
        </p:blipFill>
        <p:spPr>
          <a:xfrm>
            <a:off x="6039300" y="2334350"/>
            <a:ext cx="5879601" cy="3691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