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Quicksand"/>
      <p:regular r:id="rId26"/>
      <p:bold r:id="rId27"/>
    </p:embeddedFont>
    <p:embeddedFont>
      <p:font typeface="Gill Sans"/>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icksand-regular.fntdata"/><Relationship Id="rId25" Type="http://schemas.openxmlformats.org/officeDocument/2006/relationships/slide" Target="slides/slide21.xml"/><Relationship Id="rId28" Type="http://schemas.openxmlformats.org/officeDocument/2006/relationships/font" Target="fonts/GillSans-regular.fntdata"/><Relationship Id="rId27" Type="http://schemas.openxmlformats.org/officeDocument/2006/relationships/font" Target="fonts/Quicksan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illSans-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9f985348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49f985348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9aba6a4f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9aba6a4f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49aba6a4f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49aba6a4f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dd984c18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dd984c18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d0dd320a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7d0dd320a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49aba6a4f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49aba6a4f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7d0dd320a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7d0dd320a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7d0dd320a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7d0dd320a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7d0dd320a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7d0dd320a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d0dd320a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7d0dd320a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e5552f2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7e5552f2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fdfa9c2e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fdfa9c2e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49aba6a4f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49aba6a4f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49aba6a4f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49aba6a4f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cb781d6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cb781d6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49aba6a4f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49aba6a4f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49aba6a4f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49aba6a4f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49aba6a4f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49aba6a4f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d0dd320a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7d0dd320a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dc8ef0a5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dc8ef0a5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9aba6a4f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49aba6a4f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7" name="Google Shape;57;p13"/>
          <p:cNvSpPr/>
          <p:nvPr/>
        </p:nvSpPr>
        <p:spPr>
          <a:xfrm>
            <a:off x="0" y="101250"/>
            <a:ext cx="9144000" cy="1014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8" name="Google Shape;58;p13"/>
          <p:cNvSpPr/>
          <p:nvPr/>
        </p:nvSpPr>
        <p:spPr>
          <a:xfrm>
            <a:off x="0" y="0"/>
            <a:ext cx="9144000" cy="1014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9" name="Google Shape;59;p13"/>
          <p:cNvSpPr/>
          <p:nvPr/>
        </p:nvSpPr>
        <p:spPr>
          <a:xfrm rot="10800000">
            <a:off x="0" y="4839900"/>
            <a:ext cx="9144000" cy="1011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60" name="Google Shape;60;p13"/>
          <p:cNvSpPr/>
          <p:nvPr/>
        </p:nvSpPr>
        <p:spPr>
          <a:xfrm rot="10800000">
            <a:off x="0" y="4941150"/>
            <a:ext cx="9144000" cy="1011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61" name="Google Shape;61;p13"/>
          <p:cNvSpPr/>
          <p:nvPr/>
        </p:nvSpPr>
        <p:spPr>
          <a:xfrm rot="10800000">
            <a:off x="0" y="5042400"/>
            <a:ext cx="9144000" cy="1011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2" name="Shape 62"/>
        <p:cNvGrpSpPr/>
        <p:nvPr/>
      </p:nvGrpSpPr>
      <p:grpSpPr>
        <a:xfrm>
          <a:off x="0" y="0"/>
          <a:ext cx="0" cy="0"/>
          <a:chOff x="0" y="0"/>
          <a:chExt cx="0" cy="0"/>
        </a:xfrm>
      </p:grpSpPr>
      <p:sp>
        <p:nvSpPr>
          <p:cNvPr id="63" name="Google Shape;63;p1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2800"/>
              <a:buNone/>
              <a:defRPr b="1" sz="4000" cap="none"/>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4" name="Google Shape;64;p14"/>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hyperlink" Target="mailto:admin@jameswolfe.greenwich.sch.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mailto:admin@jameswolfe.greenwich.sch.uk" TargetMode="External"/><Relationship Id="rId5" Type="http://schemas.openxmlformats.org/officeDocument/2006/relationships/hyperlink" Target="https://www.jameswolfe.greenwich.sch.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68"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Year 1</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rPr b="1" lang="en" sz="3800">
                <a:solidFill>
                  <a:srgbClr val="1C4587"/>
                </a:solidFill>
                <a:latin typeface="Quicksand"/>
                <a:ea typeface="Quicksand"/>
                <a:cs typeface="Quicksand"/>
                <a:sym typeface="Quicksand"/>
              </a:rPr>
              <a:t>Welcome to Meet the Teacher</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rPr b="1" lang="en" sz="2500">
                <a:solidFill>
                  <a:srgbClr val="1C4587"/>
                </a:solidFill>
                <a:latin typeface="Quicksand"/>
                <a:ea typeface="Quicksand"/>
                <a:cs typeface="Quicksand"/>
                <a:sym typeface="Quicksand"/>
              </a:rPr>
              <a:t>September 2023</a:t>
            </a:r>
            <a:endParaRPr b="1" sz="2500">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65" name="Shape 165"/>
        <p:cNvGrpSpPr/>
        <p:nvPr/>
      </p:nvGrpSpPr>
      <p:grpSpPr>
        <a:xfrm>
          <a:off x="0" y="0"/>
          <a:ext cx="0" cy="0"/>
          <a:chOff x="0" y="0"/>
          <a:chExt cx="0" cy="0"/>
        </a:xfrm>
      </p:grpSpPr>
      <p:sp>
        <p:nvSpPr>
          <p:cNvPr id="166" name="Google Shape;166;p24"/>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9" name="Google Shape;169;p24"/>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70" name="Google Shape;170;p24"/>
          <p:cNvSpPr txBox="1"/>
          <p:nvPr/>
        </p:nvSpPr>
        <p:spPr>
          <a:xfrm>
            <a:off x="107475" y="76800"/>
            <a:ext cx="4437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171" name="Google Shape;171;p24"/>
          <p:cNvSpPr txBox="1"/>
          <p:nvPr/>
        </p:nvSpPr>
        <p:spPr>
          <a:xfrm>
            <a:off x="905675" y="1451925"/>
            <a:ext cx="6939900" cy="21240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latin typeface="Gill Sans"/>
                <a:ea typeface="Gill Sans"/>
                <a:cs typeface="Gill Sans"/>
                <a:sym typeface="Gill Sans"/>
              </a:rPr>
              <a:t>Year 1</a:t>
            </a:r>
            <a:endParaRPr b="1" sz="2100">
              <a:latin typeface="Gill Sans"/>
              <a:ea typeface="Gill Sans"/>
              <a:cs typeface="Gill Sans"/>
              <a:sym typeface="Gill Sans"/>
            </a:endParaRPr>
          </a:p>
          <a:p>
            <a:pPr indent="0" lvl="0" marL="0" rtl="0" algn="l">
              <a:spcBef>
                <a:spcPts val="0"/>
              </a:spcBef>
              <a:spcAft>
                <a:spcPts val="0"/>
              </a:spcAft>
              <a:buNone/>
            </a:pPr>
            <a:r>
              <a:rPr lang="en" sz="2100">
                <a:latin typeface="Gill Sans"/>
                <a:ea typeface="Gill Sans"/>
                <a:cs typeface="Gill Sans"/>
                <a:sym typeface="Gill Sans"/>
              </a:rPr>
              <a:t>During the</a:t>
            </a:r>
            <a:r>
              <a:rPr lang="en" sz="2100">
                <a:latin typeface="Gill Sans"/>
                <a:ea typeface="Gill Sans"/>
                <a:cs typeface="Gill Sans"/>
                <a:sym typeface="Gill Sans"/>
              </a:rPr>
              <a:t> summer term (June), the children will take a phonics screening check. The assessments are an indicator of how the children are progressing and achieving at the end of Year 1 in their reading. You will receive further information on this later in the year.</a:t>
            </a:r>
            <a:endParaRPr sz="2100">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75" name="Shape 175"/>
        <p:cNvGrpSpPr/>
        <p:nvPr/>
      </p:nvGrpSpPr>
      <p:grpSpPr>
        <a:xfrm>
          <a:off x="0" y="0"/>
          <a:ext cx="0" cy="0"/>
          <a:chOff x="0" y="0"/>
          <a:chExt cx="0" cy="0"/>
        </a:xfrm>
      </p:grpSpPr>
      <p:sp>
        <p:nvSpPr>
          <p:cNvPr id="176" name="Google Shape;176;p2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25"/>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80" name="Google Shape;180;p25"/>
          <p:cNvSpPr txBox="1"/>
          <p:nvPr/>
        </p:nvSpPr>
        <p:spPr>
          <a:xfrm>
            <a:off x="168900" y="69125"/>
            <a:ext cx="32781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Timetable 1F</a:t>
            </a:r>
            <a:endParaRPr b="1" i="1">
              <a:solidFill>
                <a:srgbClr val="1C4587"/>
              </a:solidFill>
              <a:latin typeface="Quicksand"/>
              <a:ea typeface="Quicksand"/>
              <a:cs typeface="Quicksand"/>
              <a:sym typeface="Quicksand"/>
            </a:endParaRPr>
          </a:p>
        </p:txBody>
      </p:sp>
      <p:sp>
        <p:nvSpPr>
          <p:cNvPr id="181" name="Google Shape;181;p25"/>
          <p:cNvSpPr txBox="1"/>
          <p:nvPr/>
        </p:nvSpPr>
        <p:spPr>
          <a:xfrm>
            <a:off x="936575" y="21101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82" name="Google Shape;182;p25"/>
          <p:cNvPicPr preferRelativeResize="0"/>
          <p:nvPr/>
        </p:nvPicPr>
        <p:blipFill>
          <a:blip r:embed="rId4">
            <a:alphaModFix/>
          </a:blip>
          <a:stretch>
            <a:fillRect/>
          </a:stretch>
        </p:blipFill>
        <p:spPr>
          <a:xfrm>
            <a:off x="1051763" y="744551"/>
            <a:ext cx="7040474" cy="3748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86" name="Shape 186"/>
        <p:cNvGrpSpPr/>
        <p:nvPr/>
      </p:nvGrpSpPr>
      <p:grpSpPr>
        <a:xfrm>
          <a:off x="0" y="0"/>
          <a:ext cx="0" cy="0"/>
          <a:chOff x="0" y="0"/>
          <a:chExt cx="0" cy="0"/>
        </a:xfrm>
      </p:grpSpPr>
      <p:sp>
        <p:nvSpPr>
          <p:cNvPr id="187" name="Google Shape;187;p2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6"/>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91" name="Google Shape;191;p26"/>
          <p:cNvSpPr txBox="1"/>
          <p:nvPr/>
        </p:nvSpPr>
        <p:spPr>
          <a:xfrm>
            <a:off x="168900" y="69125"/>
            <a:ext cx="32781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Timetable 1H</a:t>
            </a:r>
            <a:endParaRPr b="1" i="1">
              <a:solidFill>
                <a:srgbClr val="1C4587"/>
              </a:solidFill>
              <a:latin typeface="Quicksand"/>
              <a:ea typeface="Quicksand"/>
              <a:cs typeface="Quicksand"/>
              <a:sym typeface="Quicksand"/>
            </a:endParaRPr>
          </a:p>
        </p:txBody>
      </p:sp>
      <p:sp>
        <p:nvSpPr>
          <p:cNvPr id="192" name="Google Shape;192;p26"/>
          <p:cNvSpPr txBox="1"/>
          <p:nvPr/>
        </p:nvSpPr>
        <p:spPr>
          <a:xfrm>
            <a:off x="936575" y="21101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93" name="Google Shape;193;p26"/>
          <p:cNvPicPr preferRelativeResize="0"/>
          <p:nvPr/>
        </p:nvPicPr>
        <p:blipFill>
          <a:blip r:embed="rId4">
            <a:alphaModFix/>
          </a:blip>
          <a:stretch>
            <a:fillRect/>
          </a:stretch>
        </p:blipFill>
        <p:spPr>
          <a:xfrm>
            <a:off x="756100" y="713389"/>
            <a:ext cx="7631798" cy="37758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97" name="Shape 197"/>
        <p:cNvGrpSpPr/>
        <p:nvPr/>
      </p:nvGrpSpPr>
      <p:grpSpPr>
        <a:xfrm>
          <a:off x="0" y="0"/>
          <a:ext cx="0" cy="0"/>
          <a:chOff x="0" y="0"/>
          <a:chExt cx="0" cy="0"/>
        </a:xfrm>
      </p:grpSpPr>
      <p:sp>
        <p:nvSpPr>
          <p:cNvPr id="198" name="Google Shape;198;p2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7"/>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202" name="Google Shape;202;p27"/>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Topics</a:t>
            </a:r>
            <a:endParaRPr b="1" i="1">
              <a:solidFill>
                <a:srgbClr val="1C4587"/>
              </a:solidFill>
              <a:latin typeface="Quicksand"/>
              <a:ea typeface="Quicksand"/>
              <a:cs typeface="Quicksand"/>
              <a:sym typeface="Quicksand"/>
            </a:endParaRPr>
          </a:p>
        </p:txBody>
      </p:sp>
      <p:sp>
        <p:nvSpPr>
          <p:cNvPr id="203" name="Google Shape;203;p27"/>
          <p:cNvSpPr txBox="1"/>
          <p:nvPr/>
        </p:nvSpPr>
        <p:spPr>
          <a:xfrm>
            <a:off x="936575" y="21101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4" name="Google Shape;204;p27"/>
          <p:cNvPicPr preferRelativeResize="0"/>
          <p:nvPr/>
        </p:nvPicPr>
        <p:blipFill>
          <a:blip r:embed="rId4">
            <a:alphaModFix/>
          </a:blip>
          <a:stretch>
            <a:fillRect/>
          </a:stretch>
        </p:blipFill>
        <p:spPr>
          <a:xfrm>
            <a:off x="653888" y="695937"/>
            <a:ext cx="1210425" cy="1210425"/>
          </a:xfrm>
          <a:prstGeom prst="rect">
            <a:avLst/>
          </a:prstGeom>
          <a:noFill/>
          <a:ln>
            <a:noFill/>
          </a:ln>
        </p:spPr>
      </p:pic>
      <p:pic>
        <p:nvPicPr>
          <p:cNvPr id="205" name="Google Shape;205;p27"/>
          <p:cNvPicPr preferRelativeResize="0"/>
          <p:nvPr/>
        </p:nvPicPr>
        <p:blipFill>
          <a:blip r:embed="rId5">
            <a:alphaModFix/>
          </a:blip>
          <a:stretch>
            <a:fillRect/>
          </a:stretch>
        </p:blipFill>
        <p:spPr>
          <a:xfrm>
            <a:off x="3064175" y="669425"/>
            <a:ext cx="1620775" cy="1263439"/>
          </a:xfrm>
          <a:prstGeom prst="rect">
            <a:avLst/>
          </a:prstGeom>
          <a:noFill/>
          <a:ln>
            <a:noFill/>
          </a:ln>
        </p:spPr>
      </p:pic>
      <p:pic>
        <p:nvPicPr>
          <p:cNvPr id="206" name="Google Shape;206;p27"/>
          <p:cNvPicPr preferRelativeResize="0"/>
          <p:nvPr/>
        </p:nvPicPr>
        <p:blipFill>
          <a:blip r:embed="rId6">
            <a:alphaModFix/>
          </a:blip>
          <a:stretch>
            <a:fillRect/>
          </a:stretch>
        </p:blipFill>
        <p:spPr>
          <a:xfrm>
            <a:off x="5718375" y="625825"/>
            <a:ext cx="1620775" cy="1350653"/>
          </a:xfrm>
          <a:prstGeom prst="rect">
            <a:avLst/>
          </a:prstGeom>
          <a:noFill/>
          <a:ln>
            <a:noFill/>
          </a:ln>
        </p:spPr>
      </p:pic>
      <p:pic>
        <p:nvPicPr>
          <p:cNvPr id="207" name="Google Shape;207;p27"/>
          <p:cNvPicPr preferRelativeResize="0"/>
          <p:nvPr/>
        </p:nvPicPr>
        <p:blipFill>
          <a:blip r:embed="rId7">
            <a:alphaModFix/>
          </a:blip>
          <a:stretch>
            <a:fillRect/>
          </a:stretch>
        </p:blipFill>
        <p:spPr>
          <a:xfrm>
            <a:off x="622463" y="2510350"/>
            <a:ext cx="1408278" cy="1210425"/>
          </a:xfrm>
          <a:prstGeom prst="rect">
            <a:avLst/>
          </a:prstGeom>
          <a:noFill/>
          <a:ln>
            <a:noFill/>
          </a:ln>
        </p:spPr>
      </p:pic>
      <p:pic>
        <p:nvPicPr>
          <p:cNvPr id="208" name="Google Shape;208;p27"/>
          <p:cNvPicPr preferRelativeResize="0"/>
          <p:nvPr/>
        </p:nvPicPr>
        <p:blipFill>
          <a:blip r:embed="rId8">
            <a:alphaModFix/>
          </a:blip>
          <a:stretch>
            <a:fillRect/>
          </a:stretch>
        </p:blipFill>
        <p:spPr>
          <a:xfrm>
            <a:off x="3334300" y="2510350"/>
            <a:ext cx="1350650" cy="1350650"/>
          </a:xfrm>
          <a:prstGeom prst="rect">
            <a:avLst/>
          </a:prstGeom>
          <a:noFill/>
          <a:ln>
            <a:noFill/>
          </a:ln>
        </p:spPr>
      </p:pic>
      <p:pic>
        <p:nvPicPr>
          <p:cNvPr id="209" name="Google Shape;209;p27"/>
          <p:cNvPicPr preferRelativeResize="0"/>
          <p:nvPr/>
        </p:nvPicPr>
        <p:blipFill>
          <a:blip r:embed="rId9">
            <a:alphaModFix/>
          </a:blip>
          <a:stretch>
            <a:fillRect/>
          </a:stretch>
        </p:blipFill>
        <p:spPr>
          <a:xfrm>
            <a:off x="5988500" y="2510350"/>
            <a:ext cx="1350650" cy="1350650"/>
          </a:xfrm>
          <a:prstGeom prst="rect">
            <a:avLst/>
          </a:prstGeom>
          <a:noFill/>
          <a:ln>
            <a:noFill/>
          </a:ln>
        </p:spPr>
      </p:pic>
      <p:sp>
        <p:nvSpPr>
          <p:cNvPr id="210" name="Google Shape;210;p27"/>
          <p:cNvSpPr txBox="1"/>
          <p:nvPr/>
        </p:nvSpPr>
        <p:spPr>
          <a:xfrm>
            <a:off x="236413" y="1932850"/>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Monsters</a:t>
            </a:r>
            <a:endParaRPr b="1" i="1">
              <a:solidFill>
                <a:srgbClr val="1C4587"/>
              </a:solidFill>
              <a:latin typeface="Quicksand"/>
              <a:ea typeface="Quicksand"/>
              <a:cs typeface="Quicksand"/>
              <a:sym typeface="Quicksand"/>
            </a:endParaRPr>
          </a:p>
        </p:txBody>
      </p:sp>
      <p:sp>
        <p:nvSpPr>
          <p:cNvPr id="211" name="Google Shape;211;p27"/>
          <p:cNvSpPr txBox="1"/>
          <p:nvPr/>
        </p:nvSpPr>
        <p:spPr>
          <a:xfrm>
            <a:off x="2862675" y="1932850"/>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Dinosaurs</a:t>
            </a:r>
            <a:endParaRPr b="1" i="1">
              <a:solidFill>
                <a:srgbClr val="1C4587"/>
              </a:solidFill>
              <a:latin typeface="Quicksand"/>
              <a:ea typeface="Quicksand"/>
              <a:cs typeface="Quicksand"/>
              <a:sym typeface="Quicksand"/>
            </a:endParaRPr>
          </a:p>
        </p:txBody>
      </p:sp>
      <p:sp>
        <p:nvSpPr>
          <p:cNvPr id="212" name="Google Shape;212;p27"/>
          <p:cNvSpPr txBox="1"/>
          <p:nvPr/>
        </p:nvSpPr>
        <p:spPr>
          <a:xfrm>
            <a:off x="5488925" y="2010100"/>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Pirates</a:t>
            </a:r>
            <a:endParaRPr b="1" i="1">
              <a:solidFill>
                <a:srgbClr val="1C4587"/>
              </a:solidFill>
              <a:latin typeface="Quicksand"/>
              <a:ea typeface="Quicksand"/>
              <a:cs typeface="Quicksand"/>
              <a:sym typeface="Quicksand"/>
            </a:endParaRPr>
          </a:p>
        </p:txBody>
      </p:sp>
      <p:sp>
        <p:nvSpPr>
          <p:cNvPr id="213" name="Google Shape;213;p27"/>
          <p:cNvSpPr txBox="1"/>
          <p:nvPr/>
        </p:nvSpPr>
        <p:spPr>
          <a:xfrm>
            <a:off x="236425" y="3796575"/>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Fairytales</a:t>
            </a:r>
            <a:endParaRPr b="1" i="1">
              <a:solidFill>
                <a:srgbClr val="1C4587"/>
              </a:solidFill>
              <a:latin typeface="Quicksand"/>
              <a:ea typeface="Quicksand"/>
              <a:cs typeface="Quicksand"/>
              <a:sym typeface="Quicksand"/>
            </a:endParaRPr>
          </a:p>
        </p:txBody>
      </p:sp>
      <p:sp>
        <p:nvSpPr>
          <p:cNvPr id="214" name="Google Shape;214;p27"/>
          <p:cNvSpPr txBox="1"/>
          <p:nvPr/>
        </p:nvSpPr>
        <p:spPr>
          <a:xfrm>
            <a:off x="2862675" y="3796575"/>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Carnival</a:t>
            </a:r>
            <a:endParaRPr b="1" i="1">
              <a:solidFill>
                <a:srgbClr val="1C4587"/>
              </a:solidFill>
              <a:latin typeface="Quicksand"/>
              <a:ea typeface="Quicksand"/>
              <a:cs typeface="Quicksand"/>
              <a:sym typeface="Quicksand"/>
            </a:endParaRPr>
          </a:p>
        </p:txBody>
      </p:sp>
      <p:sp>
        <p:nvSpPr>
          <p:cNvPr id="215" name="Google Shape;215;p27"/>
          <p:cNvSpPr txBox="1"/>
          <p:nvPr/>
        </p:nvSpPr>
        <p:spPr>
          <a:xfrm>
            <a:off x="5626275" y="3920800"/>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Animals</a:t>
            </a:r>
            <a:endParaRPr b="1" i="1">
              <a:solidFill>
                <a:srgbClr val="1C4587"/>
              </a:solidFill>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19" name="Shape 219"/>
        <p:cNvGrpSpPr/>
        <p:nvPr/>
      </p:nvGrpSpPr>
      <p:grpSpPr>
        <a:xfrm>
          <a:off x="0" y="0"/>
          <a:ext cx="0" cy="0"/>
          <a:chOff x="0" y="0"/>
          <a:chExt cx="0" cy="0"/>
        </a:xfrm>
      </p:grpSpPr>
      <p:sp>
        <p:nvSpPr>
          <p:cNvPr id="220" name="Google Shape;220;p2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4" name="Google Shape;224;p28"/>
          <p:cNvSpPr txBox="1"/>
          <p:nvPr/>
        </p:nvSpPr>
        <p:spPr>
          <a:xfrm>
            <a:off x="168900" y="69125"/>
            <a:ext cx="2938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Home Learning</a:t>
            </a:r>
            <a:endParaRPr b="1" i="1">
              <a:solidFill>
                <a:srgbClr val="1C4587"/>
              </a:solidFill>
              <a:latin typeface="Quicksand"/>
              <a:ea typeface="Quicksand"/>
              <a:cs typeface="Quicksand"/>
              <a:sym typeface="Quicksand"/>
            </a:endParaRPr>
          </a:p>
        </p:txBody>
      </p:sp>
      <p:sp>
        <p:nvSpPr>
          <p:cNvPr id="225" name="Google Shape;225;p28"/>
          <p:cNvSpPr txBox="1"/>
          <p:nvPr/>
        </p:nvSpPr>
        <p:spPr>
          <a:xfrm>
            <a:off x="1439475" y="3000050"/>
            <a:ext cx="2292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Quicksand"/>
                <a:ea typeface="Quicksand"/>
                <a:cs typeface="Quicksand"/>
                <a:sym typeface="Quicksand"/>
              </a:rPr>
              <a:t>Reception</a:t>
            </a:r>
            <a:endParaRPr b="1" sz="22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226" name="Google Shape;226;p28"/>
          <p:cNvPicPr preferRelativeResize="0"/>
          <p:nvPr/>
        </p:nvPicPr>
        <p:blipFill>
          <a:blip r:embed="rId4">
            <a:alphaModFix/>
          </a:blip>
          <a:stretch>
            <a:fillRect/>
          </a:stretch>
        </p:blipFill>
        <p:spPr>
          <a:xfrm>
            <a:off x="5117050" y="1383138"/>
            <a:ext cx="3028950" cy="1514475"/>
          </a:xfrm>
          <a:prstGeom prst="rect">
            <a:avLst/>
          </a:prstGeom>
          <a:noFill/>
          <a:ln>
            <a:noFill/>
          </a:ln>
        </p:spPr>
      </p:pic>
      <p:pic>
        <p:nvPicPr>
          <p:cNvPr id="227" name="Google Shape;227;p28"/>
          <p:cNvPicPr preferRelativeResize="0"/>
          <p:nvPr/>
        </p:nvPicPr>
        <p:blipFill>
          <a:blip r:embed="rId5">
            <a:alphaModFix/>
          </a:blip>
          <a:stretch>
            <a:fillRect/>
          </a:stretch>
        </p:blipFill>
        <p:spPr>
          <a:xfrm>
            <a:off x="798375" y="1359313"/>
            <a:ext cx="2933700" cy="1562100"/>
          </a:xfrm>
          <a:prstGeom prst="rect">
            <a:avLst/>
          </a:prstGeom>
          <a:noFill/>
          <a:ln>
            <a:noFill/>
          </a:ln>
        </p:spPr>
      </p:pic>
      <p:sp>
        <p:nvSpPr>
          <p:cNvPr id="228" name="Google Shape;228;p28"/>
          <p:cNvSpPr txBox="1"/>
          <p:nvPr/>
        </p:nvSpPr>
        <p:spPr>
          <a:xfrm>
            <a:off x="6121800" y="3000050"/>
            <a:ext cx="2292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Quicksand"/>
                <a:ea typeface="Quicksand"/>
                <a:cs typeface="Quicksand"/>
                <a:sym typeface="Quicksand"/>
              </a:rPr>
              <a:t>Year 1</a:t>
            </a:r>
            <a:endParaRPr b="1" sz="22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32" name="Shape 232"/>
        <p:cNvGrpSpPr/>
        <p:nvPr/>
      </p:nvGrpSpPr>
      <p:grpSpPr>
        <a:xfrm>
          <a:off x="0" y="0"/>
          <a:ext cx="0" cy="0"/>
          <a:chOff x="0" y="0"/>
          <a:chExt cx="0" cy="0"/>
        </a:xfrm>
      </p:grpSpPr>
      <p:sp>
        <p:nvSpPr>
          <p:cNvPr id="233" name="Google Shape;233;p2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7" name="Google Shape;237;p29"/>
          <p:cNvSpPr txBox="1"/>
          <p:nvPr/>
        </p:nvSpPr>
        <p:spPr>
          <a:xfrm>
            <a:off x="168900" y="69125"/>
            <a:ext cx="2938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Home Learning</a:t>
            </a:r>
            <a:endParaRPr b="1" i="1">
              <a:solidFill>
                <a:srgbClr val="1C4587"/>
              </a:solidFill>
              <a:latin typeface="Quicksand"/>
              <a:ea typeface="Quicksand"/>
              <a:cs typeface="Quicksand"/>
              <a:sym typeface="Quicksand"/>
            </a:endParaRPr>
          </a:p>
        </p:txBody>
      </p:sp>
      <p:sp>
        <p:nvSpPr>
          <p:cNvPr id="238" name="Google Shape;238;p29"/>
          <p:cNvSpPr txBox="1"/>
          <p:nvPr/>
        </p:nvSpPr>
        <p:spPr>
          <a:xfrm>
            <a:off x="261100" y="742300"/>
            <a:ext cx="795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a:ea typeface="Quicksand"/>
              <a:cs typeface="Quicksand"/>
              <a:sym typeface="Quicksand"/>
            </a:endParaRPr>
          </a:p>
        </p:txBody>
      </p:sp>
      <p:sp>
        <p:nvSpPr>
          <p:cNvPr id="239" name="Google Shape;239;p29"/>
          <p:cNvSpPr txBox="1"/>
          <p:nvPr/>
        </p:nvSpPr>
        <p:spPr>
          <a:xfrm>
            <a:off x="261100" y="829425"/>
            <a:ext cx="7950300" cy="292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700">
                <a:solidFill>
                  <a:schemeClr val="dk1"/>
                </a:solidFill>
                <a:latin typeface="Quicksand"/>
                <a:ea typeface="Quicksand"/>
                <a:cs typeface="Quicksand"/>
                <a:sym typeface="Quicksand"/>
              </a:rPr>
              <a:t>Home learning is not compulsory but is recommended</a:t>
            </a:r>
            <a:endParaRPr b="1" sz="1700">
              <a:solidFill>
                <a:schemeClr val="dk1"/>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rtl="0" algn="l">
              <a:spcBef>
                <a:spcPts val="0"/>
              </a:spcBef>
              <a:spcAft>
                <a:spcPts val="0"/>
              </a:spcAft>
              <a:buNone/>
            </a:pPr>
            <a:r>
              <a:rPr b="1" lang="en" sz="1700">
                <a:latin typeface="Quicksand"/>
                <a:ea typeface="Quicksand"/>
                <a:cs typeface="Quicksand"/>
                <a:sym typeface="Quicksand"/>
              </a:rPr>
              <a:t>You can complete home </a:t>
            </a:r>
            <a:r>
              <a:rPr b="1" lang="en" sz="1700">
                <a:latin typeface="Quicksand"/>
                <a:ea typeface="Quicksand"/>
                <a:cs typeface="Quicksand"/>
                <a:sym typeface="Quicksand"/>
              </a:rPr>
              <a:t>learning</a:t>
            </a:r>
            <a:r>
              <a:rPr b="1" lang="en" sz="1700">
                <a:latin typeface="Quicksand"/>
                <a:ea typeface="Quicksand"/>
                <a:cs typeface="Quicksand"/>
                <a:sym typeface="Quicksand"/>
              </a:rPr>
              <a:t> either in your home learning exercise book or by uploading to GC.  There will be a video on GC to show you how to do this.</a:t>
            </a:r>
            <a:endParaRPr b="1" sz="1700">
              <a:latin typeface="Quicksand"/>
              <a:ea typeface="Quicksand"/>
              <a:cs typeface="Quicksand"/>
              <a:sym typeface="Quicksand"/>
            </a:endParaRPr>
          </a:p>
          <a:p>
            <a:pPr indent="0" lvl="0" marL="0" rtl="0" algn="l">
              <a:spcBef>
                <a:spcPts val="0"/>
              </a:spcBef>
              <a:spcAft>
                <a:spcPts val="0"/>
              </a:spcAft>
              <a:buNone/>
            </a:pPr>
            <a:r>
              <a:t/>
            </a:r>
            <a:endParaRPr b="1" sz="1700">
              <a:latin typeface="Quicksand"/>
              <a:ea typeface="Quicksand"/>
              <a:cs typeface="Quicksand"/>
              <a:sym typeface="Quicksand"/>
            </a:endParaRPr>
          </a:p>
          <a:p>
            <a:pPr indent="0" lvl="0" marL="0" rtl="0" algn="l">
              <a:spcBef>
                <a:spcPts val="0"/>
              </a:spcBef>
              <a:spcAft>
                <a:spcPts val="0"/>
              </a:spcAft>
              <a:buNone/>
            </a:pPr>
            <a:r>
              <a:rPr b="1" lang="en" sz="1700">
                <a:latin typeface="Quicksand"/>
                <a:ea typeface="Quicksand"/>
                <a:cs typeface="Quicksand"/>
                <a:sym typeface="Quicksand"/>
              </a:rPr>
              <a:t>There will be a home </a:t>
            </a:r>
            <a:r>
              <a:rPr b="1" lang="en" sz="1700">
                <a:latin typeface="Quicksand"/>
                <a:ea typeface="Quicksand"/>
                <a:cs typeface="Quicksand"/>
                <a:sym typeface="Quicksand"/>
              </a:rPr>
              <a:t>learning</a:t>
            </a:r>
            <a:r>
              <a:rPr b="1" lang="en" sz="1700">
                <a:latin typeface="Quicksand"/>
                <a:ea typeface="Quicksand"/>
                <a:cs typeface="Quicksand"/>
                <a:sym typeface="Quicksand"/>
              </a:rPr>
              <a:t> grid each half term for you to use.</a:t>
            </a:r>
            <a:endParaRPr b="1" sz="1700">
              <a:latin typeface="Quicksand"/>
              <a:ea typeface="Quicksand"/>
              <a:cs typeface="Quicksand"/>
              <a:sym typeface="Quicksand"/>
            </a:endParaRPr>
          </a:p>
          <a:p>
            <a:pPr indent="0" lvl="0" marL="0" rtl="0" algn="l">
              <a:spcBef>
                <a:spcPts val="0"/>
              </a:spcBef>
              <a:spcAft>
                <a:spcPts val="0"/>
              </a:spcAft>
              <a:buNone/>
            </a:pPr>
            <a:r>
              <a:t/>
            </a:r>
            <a:endParaRPr b="1" sz="1700">
              <a:latin typeface="Quicksand"/>
              <a:ea typeface="Quicksand"/>
              <a:cs typeface="Quicksand"/>
              <a:sym typeface="Quicksand"/>
            </a:endParaRPr>
          </a:p>
          <a:p>
            <a:pPr indent="0" lvl="0" marL="0" rtl="0" algn="l">
              <a:spcBef>
                <a:spcPts val="0"/>
              </a:spcBef>
              <a:spcAft>
                <a:spcPts val="0"/>
              </a:spcAft>
              <a:buNone/>
            </a:pPr>
            <a:r>
              <a:rPr b="1" lang="en" sz="1700">
                <a:latin typeface="Quicksand"/>
                <a:ea typeface="Quicksand"/>
                <a:cs typeface="Quicksand"/>
                <a:sym typeface="Quicksand"/>
              </a:rPr>
              <a:t>Recommend</a:t>
            </a:r>
            <a:r>
              <a:rPr b="1" lang="en" sz="1700">
                <a:latin typeface="Quicksand"/>
                <a:ea typeface="Quicksand"/>
                <a:cs typeface="Quicksand"/>
                <a:sym typeface="Quicksand"/>
              </a:rPr>
              <a:t> completing 2 activities from the learning grid per week.</a:t>
            </a:r>
            <a:endParaRPr b="1" sz="17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43" name="Shape 243"/>
        <p:cNvGrpSpPr/>
        <p:nvPr/>
      </p:nvGrpSpPr>
      <p:grpSpPr>
        <a:xfrm>
          <a:off x="0" y="0"/>
          <a:ext cx="0" cy="0"/>
          <a:chOff x="0" y="0"/>
          <a:chExt cx="0" cy="0"/>
        </a:xfrm>
      </p:grpSpPr>
      <p:sp>
        <p:nvSpPr>
          <p:cNvPr id="244" name="Google Shape;244;p3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3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48" name="Google Shape;248;p30"/>
          <p:cNvSpPr txBox="1"/>
          <p:nvPr/>
        </p:nvSpPr>
        <p:spPr>
          <a:xfrm>
            <a:off x="168900" y="69125"/>
            <a:ext cx="3917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Google Classroom</a:t>
            </a:r>
            <a:endParaRPr b="1" i="1">
              <a:solidFill>
                <a:srgbClr val="1C4587"/>
              </a:solidFill>
              <a:latin typeface="Quicksand"/>
              <a:ea typeface="Quicksand"/>
              <a:cs typeface="Quicksand"/>
              <a:sym typeface="Quicksand"/>
            </a:endParaRPr>
          </a:p>
        </p:txBody>
      </p:sp>
      <p:pic>
        <p:nvPicPr>
          <p:cNvPr id="249" name="Google Shape;249;p30"/>
          <p:cNvPicPr preferRelativeResize="0"/>
          <p:nvPr/>
        </p:nvPicPr>
        <p:blipFill>
          <a:blip r:embed="rId4">
            <a:alphaModFix/>
          </a:blip>
          <a:stretch>
            <a:fillRect/>
          </a:stretch>
        </p:blipFill>
        <p:spPr>
          <a:xfrm>
            <a:off x="5835050" y="156013"/>
            <a:ext cx="3028950" cy="1514475"/>
          </a:xfrm>
          <a:prstGeom prst="rect">
            <a:avLst/>
          </a:prstGeom>
          <a:noFill/>
          <a:ln>
            <a:noFill/>
          </a:ln>
        </p:spPr>
      </p:pic>
      <p:sp>
        <p:nvSpPr>
          <p:cNvPr id="250" name="Google Shape;250;p30"/>
          <p:cNvSpPr txBox="1"/>
          <p:nvPr/>
        </p:nvSpPr>
        <p:spPr>
          <a:xfrm>
            <a:off x="286425" y="963525"/>
            <a:ext cx="5770800" cy="3663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Weekly Newsletter</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Learning from week</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Phonics sounds/tricky words</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Key dates</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Ideas for consolidating learning</a:t>
            </a:r>
            <a:endParaRPr sz="1800">
              <a:latin typeface="Gill Sans"/>
              <a:ea typeface="Gill Sans"/>
              <a:cs typeface="Gill Sans"/>
              <a:sym typeface="Gill Sans"/>
            </a:endParaRPr>
          </a:p>
          <a:p>
            <a:pPr indent="0" lvl="0" marL="0" rtl="0" algn="l">
              <a:spcBef>
                <a:spcPts val="0"/>
              </a:spcBef>
              <a:spcAft>
                <a:spcPts val="0"/>
              </a:spcAft>
              <a:buNone/>
            </a:pPr>
            <a:r>
              <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Weekly Quiz</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Links to key texts</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Home learning </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Links to learning resources</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Video clips to show how to use GC</a:t>
            </a:r>
            <a:endParaRPr sz="1800">
              <a:latin typeface="Gill Sans"/>
              <a:ea typeface="Gill Sans"/>
              <a:cs typeface="Gill Sans"/>
              <a:sym typeface="Gill Sans"/>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54" name="Shape 254"/>
        <p:cNvGrpSpPr/>
        <p:nvPr/>
      </p:nvGrpSpPr>
      <p:grpSpPr>
        <a:xfrm>
          <a:off x="0" y="0"/>
          <a:ext cx="0" cy="0"/>
          <a:chOff x="0" y="0"/>
          <a:chExt cx="0" cy="0"/>
        </a:xfrm>
      </p:grpSpPr>
      <p:sp>
        <p:nvSpPr>
          <p:cNvPr id="255" name="Google Shape;255;p3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3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59" name="Google Shape;259;p31"/>
          <p:cNvSpPr txBox="1"/>
          <p:nvPr/>
        </p:nvSpPr>
        <p:spPr>
          <a:xfrm>
            <a:off x="168900" y="69125"/>
            <a:ext cx="2938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Home Learning</a:t>
            </a:r>
            <a:endParaRPr b="1" i="1">
              <a:solidFill>
                <a:srgbClr val="1C4587"/>
              </a:solidFill>
              <a:latin typeface="Quicksand"/>
              <a:ea typeface="Quicksand"/>
              <a:cs typeface="Quicksand"/>
              <a:sym typeface="Quicksand"/>
            </a:endParaRPr>
          </a:p>
        </p:txBody>
      </p:sp>
      <p:sp>
        <p:nvSpPr>
          <p:cNvPr id="260" name="Google Shape;260;p31"/>
          <p:cNvSpPr txBox="1"/>
          <p:nvPr/>
        </p:nvSpPr>
        <p:spPr>
          <a:xfrm>
            <a:off x="261100" y="742300"/>
            <a:ext cx="795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a:ea typeface="Quicksand"/>
              <a:cs typeface="Quicksand"/>
              <a:sym typeface="Quicksand"/>
            </a:endParaRPr>
          </a:p>
        </p:txBody>
      </p:sp>
      <p:sp>
        <p:nvSpPr>
          <p:cNvPr id="261" name="Google Shape;261;p31"/>
          <p:cNvSpPr txBox="1"/>
          <p:nvPr/>
        </p:nvSpPr>
        <p:spPr>
          <a:xfrm>
            <a:off x="261100" y="829425"/>
            <a:ext cx="795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a:ea typeface="Quicksand"/>
              <a:cs typeface="Quicksand"/>
              <a:sym typeface="Quicksand"/>
            </a:endParaRPr>
          </a:p>
        </p:txBody>
      </p:sp>
      <p:pic>
        <p:nvPicPr>
          <p:cNvPr id="262" name="Google Shape;262;p31"/>
          <p:cNvPicPr preferRelativeResize="0"/>
          <p:nvPr/>
        </p:nvPicPr>
        <p:blipFill>
          <a:blip r:embed="rId4">
            <a:alphaModFix/>
          </a:blip>
          <a:stretch>
            <a:fillRect/>
          </a:stretch>
        </p:blipFill>
        <p:spPr>
          <a:xfrm>
            <a:off x="1527400" y="723813"/>
            <a:ext cx="5544492" cy="3426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66" name="Shape 266"/>
        <p:cNvGrpSpPr/>
        <p:nvPr/>
      </p:nvGrpSpPr>
      <p:grpSpPr>
        <a:xfrm>
          <a:off x="0" y="0"/>
          <a:ext cx="0" cy="0"/>
          <a:chOff x="0" y="0"/>
          <a:chExt cx="0" cy="0"/>
        </a:xfrm>
      </p:grpSpPr>
      <p:sp>
        <p:nvSpPr>
          <p:cNvPr id="267" name="Google Shape;267;p32"/>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2"/>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2"/>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 name="Google Shape;270;p32"/>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71" name="Google Shape;271;p32"/>
          <p:cNvSpPr txBox="1"/>
          <p:nvPr/>
        </p:nvSpPr>
        <p:spPr>
          <a:xfrm>
            <a:off x="168900" y="69125"/>
            <a:ext cx="2938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Home Reading</a:t>
            </a:r>
            <a:endParaRPr b="1" i="1">
              <a:solidFill>
                <a:srgbClr val="1C4587"/>
              </a:solidFill>
              <a:latin typeface="Quicksand"/>
              <a:ea typeface="Quicksand"/>
              <a:cs typeface="Quicksand"/>
              <a:sym typeface="Quicksand"/>
            </a:endParaRPr>
          </a:p>
        </p:txBody>
      </p:sp>
      <p:sp>
        <p:nvSpPr>
          <p:cNvPr id="272" name="Google Shape;272;p32"/>
          <p:cNvSpPr txBox="1"/>
          <p:nvPr/>
        </p:nvSpPr>
        <p:spPr>
          <a:xfrm>
            <a:off x="319550" y="2814438"/>
            <a:ext cx="76449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Gill Sans"/>
                <a:ea typeface="Gill Sans"/>
                <a:cs typeface="Gill Sans"/>
                <a:sym typeface="Gill Sans"/>
              </a:rPr>
              <a:t>Reading record and LW reading book go home on a Friday</a:t>
            </a:r>
            <a:endParaRPr b="1" sz="1600">
              <a:latin typeface="Gill Sans"/>
              <a:ea typeface="Gill Sans"/>
              <a:cs typeface="Gill Sans"/>
              <a:sym typeface="Gill Sans"/>
            </a:endParaRPr>
          </a:p>
          <a:p>
            <a:pPr indent="0" lvl="0" marL="0" rtl="0" algn="l">
              <a:spcBef>
                <a:spcPts val="0"/>
              </a:spcBef>
              <a:spcAft>
                <a:spcPts val="0"/>
              </a:spcAft>
              <a:buNone/>
            </a:pPr>
            <a:r>
              <a:t/>
            </a:r>
            <a:endParaRPr b="1" sz="1600">
              <a:latin typeface="Gill Sans"/>
              <a:ea typeface="Gill Sans"/>
              <a:cs typeface="Gill Sans"/>
              <a:sym typeface="Gill Sans"/>
            </a:endParaRPr>
          </a:p>
          <a:p>
            <a:pPr indent="0" lvl="0" marL="0" rtl="0" algn="l">
              <a:spcBef>
                <a:spcPts val="0"/>
              </a:spcBef>
              <a:spcAft>
                <a:spcPts val="0"/>
              </a:spcAft>
              <a:buNone/>
            </a:pPr>
            <a:r>
              <a:rPr b="1" lang="en" sz="1600">
                <a:latin typeface="Gill Sans"/>
                <a:ea typeface="Gill Sans"/>
                <a:cs typeface="Gill Sans"/>
                <a:sym typeface="Gill Sans"/>
              </a:rPr>
              <a:t>Must be returned by following Friday (Can return during the week)</a:t>
            </a:r>
            <a:endParaRPr b="1" sz="1600">
              <a:latin typeface="Gill Sans"/>
              <a:ea typeface="Gill Sans"/>
              <a:cs typeface="Gill Sans"/>
              <a:sym typeface="Gill Sans"/>
            </a:endParaRPr>
          </a:p>
          <a:p>
            <a:pPr indent="0" lvl="0" marL="0" rtl="0" algn="l">
              <a:spcBef>
                <a:spcPts val="0"/>
              </a:spcBef>
              <a:spcAft>
                <a:spcPts val="0"/>
              </a:spcAft>
              <a:buNone/>
            </a:pPr>
            <a:r>
              <a:t/>
            </a:r>
            <a:endParaRPr b="1" sz="1600">
              <a:latin typeface="Gill Sans"/>
              <a:ea typeface="Gill Sans"/>
              <a:cs typeface="Gill Sans"/>
              <a:sym typeface="Gill Sans"/>
            </a:endParaRPr>
          </a:p>
          <a:p>
            <a:pPr indent="0" lvl="0" marL="0" rtl="0" algn="l">
              <a:spcBef>
                <a:spcPts val="0"/>
              </a:spcBef>
              <a:spcAft>
                <a:spcPts val="0"/>
              </a:spcAft>
              <a:buNone/>
            </a:pPr>
            <a:r>
              <a:rPr b="1" lang="en" sz="1600">
                <a:latin typeface="Gill Sans"/>
                <a:ea typeface="Gill Sans"/>
                <a:cs typeface="Gill Sans"/>
                <a:sym typeface="Gill Sans"/>
              </a:rPr>
              <a:t>First books sent home on 22nd September</a:t>
            </a:r>
            <a:r>
              <a:rPr b="1" lang="en" sz="1800">
                <a:latin typeface="Gill Sans"/>
                <a:ea typeface="Gill Sans"/>
                <a:cs typeface="Gill Sans"/>
                <a:sym typeface="Gill Sans"/>
              </a:rPr>
              <a:t> </a:t>
            </a:r>
            <a:endParaRPr b="1" sz="1800">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273" name="Google Shape;273;p32"/>
          <p:cNvPicPr preferRelativeResize="0"/>
          <p:nvPr/>
        </p:nvPicPr>
        <p:blipFill>
          <a:blip r:embed="rId4">
            <a:alphaModFix/>
          </a:blip>
          <a:stretch>
            <a:fillRect/>
          </a:stretch>
        </p:blipFill>
        <p:spPr>
          <a:xfrm>
            <a:off x="319550" y="612950"/>
            <a:ext cx="2025825" cy="2025825"/>
          </a:xfrm>
          <a:prstGeom prst="rect">
            <a:avLst/>
          </a:prstGeom>
          <a:noFill/>
          <a:ln>
            <a:noFill/>
          </a:ln>
        </p:spPr>
      </p:pic>
      <p:pic>
        <p:nvPicPr>
          <p:cNvPr id="274" name="Google Shape;274;p32"/>
          <p:cNvPicPr preferRelativeResize="0"/>
          <p:nvPr/>
        </p:nvPicPr>
        <p:blipFill>
          <a:blip r:embed="rId5">
            <a:alphaModFix/>
          </a:blip>
          <a:stretch>
            <a:fillRect/>
          </a:stretch>
        </p:blipFill>
        <p:spPr>
          <a:xfrm>
            <a:off x="3107100" y="669425"/>
            <a:ext cx="2474899" cy="2025825"/>
          </a:xfrm>
          <a:prstGeom prst="rect">
            <a:avLst/>
          </a:prstGeom>
          <a:noFill/>
          <a:ln>
            <a:noFill/>
          </a:ln>
        </p:spPr>
      </p:pic>
      <p:pic>
        <p:nvPicPr>
          <p:cNvPr id="275" name="Google Shape;275;p32"/>
          <p:cNvPicPr preferRelativeResize="0"/>
          <p:nvPr/>
        </p:nvPicPr>
        <p:blipFill>
          <a:blip r:embed="rId6">
            <a:alphaModFix/>
          </a:blip>
          <a:stretch>
            <a:fillRect/>
          </a:stretch>
        </p:blipFill>
        <p:spPr>
          <a:xfrm>
            <a:off x="6343725" y="756388"/>
            <a:ext cx="1620775" cy="20000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79" name="Shape 279"/>
        <p:cNvGrpSpPr/>
        <p:nvPr/>
      </p:nvGrpSpPr>
      <p:grpSpPr>
        <a:xfrm>
          <a:off x="0" y="0"/>
          <a:ext cx="0" cy="0"/>
          <a:chOff x="0" y="0"/>
          <a:chExt cx="0" cy="0"/>
        </a:xfrm>
      </p:grpSpPr>
      <p:sp>
        <p:nvSpPr>
          <p:cNvPr id="280" name="Google Shape;280;p33"/>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3"/>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3"/>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3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84" name="Google Shape;284;p33"/>
          <p:cNvSpPr txBox="1"/>
          <p:nvPr/>
        </p:nvSpPr>
        <p:spPr>
          <a:xfrm>
            <a:off x="168900" y="69125"/>
            <a:ext cx="3917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285" name="Google Shape;285;p33"/>
          <p:cNvSpPr txBox="1"/>
          <p:nvPr/>
        </p:nvSpPr>
        <p:spPr>
          <a:xfrm>
            <a:off x="286425" y="963525"/>
            <a:ext cx="5770800" cy="2277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We will now be asking parents to give their consent for all trips at the beginning of the year via a Google form.</a:t>
            </a:r>
            <a:endParaRPr sz="1800">
              <a:latin typeface="Gill Sans"/>
              <a:ea typeface="Gill Sans"/>
              <a:cs typeface="Gill Sans"/>
              <a:sym typeface="Gill Sans"/>
            </a:endParaRPr>
          </a:p>
          <a:p>
            <a:pPr indent="0" lvl="0" marL="457200" rtl="0" algn="l">
              <a:spcBef>
                <a:spcPts val="0"/>
              </a:spcBef>
              <a:spcAft>
                <a:spcPts val="0"/>
              </a:spcAft>
              <a:buNone/>
            </a:pPr>
            <a:r>
              <a:t/>
            </a:r>
            <a:endParaRPr sz="1800">
              <a:latin typeface="Gill Sans"/>
              <a:ea typeface="Gill Sans"/>
              <a:cs typeface="Gill Sans"/>
              <a:sym typeface="Gill Sans"/>
            </a:endParaRPr>
          </a:p>
          <a:p>
            <a:pPr indent="-342900" lvl="0" marL="457200" rtl="0" algn="l">
              <a:spcBef>
                <a:spcPts val="0"/>
              </a:spcBef>
              <a:spcAft>
                <a:spcPts val="0"/>
              </a:spcAft>
              <a:buSzPts val="1800"/>
              <a:buFont typeface="Gill Sans"/>
              <a:buChar char="●"/>
            </a:pPr>
            <a:r>
              <a:rPr lang="en" sz="1800">
                <a:latin typeface="Gill Sans"/>
                <a:ea typeface="Gill Sans"/>
                <a:cs typeface="Gill Sans"/>
                <a:sym typeface="Gill Sans"/>
              </a:rPr>
              <a:t>An email will be sent to parents tomorrow with a full explanation and the link to the form.</a:t>
            </a:r>
            <a:endParaRPr sz="1800">
              <a:latin typeface="Gill Sans"/>
              <a:ea typeface="Gill Sans"/>
              <a:cs typeface="Gill Sans"/>
              <a:sym typeface="Gill Sans"/>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286" name="Google Shape;286;p33"/>
          <p:cNvPicPr preferRelativeResize="0"/>
          <p:nvPr/>
        </p:nvPicPr>
        <p:blipFill>
          <a:blip r:embed="rId4">
            <a:alphaModFix/>
          </a:blip>
          <a:stretch>
            <a:fillRect/>
          </a:stretch>
        </p:blipFill>
        <p:spPr>
          <a:xfrm>
            <a:off x="5939950" y="669436"/>
            <a:ext cx="3204050" cy="301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77"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82" name="Google Shape;82;p16"/>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Staff in Y1</a:t>
            </a:r>
            <a:endParaRPr b="1" i="1" sz="2500">
              <a:solidFill>
                <a:srgbClr val="1C4587"/>
              </a:solidFill>
              <a:latin typeface="Quicksand"/>
              <a:ea typeface="Quicksand"/>
              <a:cs typeface="Quicksand"/>
              <a:sym typeface="Quicksand"/>
            </a:endParaRPr>
          </a:p>
        </p:txBody>
      </p:sp>
      <p:sp>
        <p:nvSpPr>
          <p:cNvPr id="83" name="Google Shape;83;p16"/>
          <p:cNvSpPr txBox="1"/>
          <p:nvPr/>
        </p:nvSpPr>
        <p:spPr>
          <a:xfrm>
            <a:off x="561350" y="979100"/>
            <a:ext cx="8080800" cy="31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Gill Sans"/>
                <a:ea typeface="Gill Sans"/>
                <a:cs typeface="Gill Sans"/>
                <a:sym typeface="Gill Sans"/>
              </a:rPr>
              <a:t>1S		Mr Chaplin</a:t>
            </a:r>
            <a:endParaRPr sz="1700">
              <a:latin typeface="Gill Sans"/>
              <a:ea typeface="Gill Sans"/>
              <a:cs typeface="Gill Sans"/>
              <a:sym typeface="Gill Sans"/>
            </a:endParaRPr>
          </a:p>
          <a:p>
            <a:pPr indent="0" lvl="0" marL="0" rtl="0" algn="l">
              <a:spcBef>
                <a:spcPts val="0"/>
              </a:spcBef>
              <a:spcAft>
                <a:spcPts val="0"/>
              </a:spcAft>
              <a:buNone/>
            </a:pPr>
            <a:r>
              <a:rPr lang="en" sz="1700">
                <a:latin typeface="Gill Sans"/>
                <a:ea typeface="Gill Sans"/>
                <a:cs typeface="Gill Sans"/>
                <a:sym typeface="Gill Sans"/>
              </a:rPr>
              <a:t>1F		</a:t>
            </a:r>
            <a:r>
              <a:rPr lang="en" sz="1700">
                <a:solidFill>
                  <a:schemeClr val="dk1"/>
                </a:solidFill>
                <a:latin typeface="Gill Sans"/>
                <a:ea typeface="Gill Sans"/>
                <a:cs typeface="Gill Sans"/>
                <a:sym typeface="Gill Sans"/>
              </a:rPr>
              <a:t>Miss McGuire</a:t>
            </a:r>
            <a:endParaRPr sz="1700">
              <a:latin typeface="Gill Sans"/>
              <a:ea typeface="Gill Sans"/>
              <a:cs typeface="Gill Sans"/>
              <a:sym typeface="Gill Sans"/>
            </a:endParaRPr>
          </a:p>
          <a:p>
            <a:pPr indent="0" lvl="0" marL="0" rtl="0" algn="l">
              <a:spcBef>
                <a:spcPts val="0"/>
              </a:spcBef>
              <a:spcAft>
                <a:spcPts val="0"/>
              </a:spcAft>
              <a:buNone/>
            </a:pPr>
            <a:r>
              <a:rPr lang="en" sz="1700">
                <a:latin typeface="Gill Sans"/>
                <a:ea typeface="Gill Sans"/>
                <a:cs typeface="Gill Sans"/>
                <a:sym typeface="Gill Sans"/>
              </a:rPr>
              <a:t>1H		</a:t>
            </a:r>
            <a:r>
              <a:rPr lang="en" sz="1700">
                <a:solidFill>
                  <a:schemeClr val="dk1"/>
                </a:solidFill>
                <a:latin typeface="Gill Sans"/>
                <a:ea typeface="Gill Sans"/>
                <a:cs typeface="Gill Sans"/>
                <a:sym typeface="Gill Sans"/>
              </a:rPr>
              <a:t>Miss Smith</a:t>
            </a:r>
            <a:endParaRPr sz="1700">
              <a:latin typeface="Gill Sans"/>
              <a:ea typeface="Gill Sans"/>
              <a:cs typeface="Gill Sans"/>
              <a:sym typeface="Gill Sans"/>
            </a:endParaRPr>
          </a:p>
          <a:p>
            <a:pPr indent="0" lvl="0" marL="0" rtl="0" algn="l">
              <a:spcBef>
                <a:spcPts val="0"/>
              </a:spcBef>
              <a:spcAft>
                <a:spcPts val="0"/>
              </a:spcAft>
              <a:buNone/>
            </a:pPr>
            <a:r>
              <a:rPr lang="en" sz="1700">
                <a:latin typeface="Gill Sans"/>
                <a:ea typeface="Gill Sans"/>
                <a:cs typeface="Gill Sans"/>
                <a:sym typeface="Gill Sans"/>
              </a:rPr>
              <a:t>1W	  	Miss Addae</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rPr lang="en" sz="1700" u="sng">
                <a:latin typeface="Gill Sans"/>
                <a:ea typeface="Gill Sans"/>
                <a:cs typeface="Gill Sans"/>
                <a:sym typeface="Gill Sans"/>
              </a:rPr>
              <a:t>Support Staff </a:t>
            </a:r>
            <a:endParaRPr sz="1700" u="sng">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sz="1600">
                <a:latin typeface="Gill Sans"/>
                <a:ea typeface="Gill Sans"/>
                <a:cs typeface="Gill Sans"/>
                <a:sym typeface="Gill Sans"/>
              </a:rPr>
              <a:t>Mrs Barrett (1S),  </a:t>
            </a:r>
            <a:r>
              <a:rPr lang="en" sz="1600">
                <a:solidFill>
                  <a:schemeClr val="dk1"/>
                </a:solidFill>
                <a:latin typeface="Gill Sans"/>
                <a:ea typeface="Gill Sans"/>
                <a:cs typeface="Gill Sans"/>
                <a:sym typeface="Gill Sans"/>
              </a:rPr>
              <a:t>Miss Zaza (1W), Mrs Smith (1W), Miss Hoxha (1F)</a:t>
            </a:r>
            <a:endParaRPr sz="1600">
              <a:latin typeface="Gill Sans"/>
              <a:ea typeface="Gill Sans"/>
              <a:cs typeface="Gill Sans"/>
              <a:sym typeface="Gill Sans"/>
            </a:endParaRPr>
          </a:p>
          <a:p>
            <a:pPr indent="0" lvl="0" marL="0" rtl="0" algn="l">
              <a:spcBef>
                <a:spcPts val="0"/>
              </a:spcBef>
              <a:spcAft>
                <a:spcPts val="0"/>
              </a:spcAft>
              <a:buNone/>
            </a:pPr>
            <a:r>
              <a:t/>
            </a:r>
            <a:endParaRPr sz="1600">
              <a:latin typeface="Gill Sans"/>
              <a:ea typeface="Gill Sans"/>
              <a:cs typeface="Gill Sans"/>
              <a:sym typeface="Gill Sans"/>
            </a:endParaRPr>
          </a:p>
          <a:p>
            <a:pPr indent="0" lvl="0" marL="0" rtl="0" algn="l">
              <a:spcBef>
                <a:spcPts val="0"/>
              </a:spcBef>
              <a:spcAft>
                <a:spcPts val="0"/>
              </a:spcAft>
              <a:buNone/>
            </a:pPr>
            <a:r>
              <a:rPr lang="en" sz="1600">
                <a:latin typeface="Gill Sans"/>
                <a:ea typeface="Gill Sans"/>
                <a:cs typeface="Gill Sans"/>
                <a:sym typeface="Gill Sans"/>
              </a:rPr>
              <a:t>Miss Boreland, Miss Selvage, Mrs Simmons (Across the Year Group)</a:t>
            </a:r>
            <a:endParaRPr sz="1600">
              <a:latin typeface="Gill Sans"/>
              <a:ea typeface="Gill Sans"/>
              <a:cs typeface="Gill Sans"/>
              <a:sym typeface="Gill Sans"/>
            </a:endParaRPr>
          </a:p>
          <a:p>
            <a:pPr indent="0" lvl="0" marL="0" rtl="0" algn="l">
              <a:spcBef>
                <a:spcPts val="0"/>
              </a:spcBef>
              <a:spcAft>
                <a:spcPts val="0"/>
              </a:spcAft>
              <a:buNone/>
            </a:pPr>
            <a:r>
              <a:t/>
            </a:r>
            <a:endParaRPr sz="1600">
              <a:latin typeface="Gill Sans"/>
              <a:ea typeface="Gill Sans"/>
              <a:cs typeface="Gill Sans"/>
              <a:sym typeface="Gill Sans"/>
            </a:endParaRPr>
          </a:p>
          <a:p>
            <a:pPr indent="0" lvl="0" marL="0" rtl="0" algn="l">
              <a:spcBef>
                <a:spcPts val="0"/>
              </a:spcBef>
              <a:spcAft>
                <a:spcPts val="0"/>
              </a:spcAft>
              <a:buNone/>
            </a:pPr>
            <a:r>
              <a:rPr lang="en" sz="1600">
                <a:latin typeface="Gill Sans"/>
                <a:ea typeface="Gill Sans"/>
                <a:cs typeface="Gill Sans"/>
                <a:sym typeface="Gill Sans"/>
              </a:rPr>
              <a:t>Mrs Jones (1F PPA and across Year Group) </a:t>
            </a:r>
            <a:endParaRPr sz="1600">
              <a:latin typeface="Gill Sans"/>
              <a:ea typeface="Gill Sans"/>
              <a:cs typeface="Gill Sans"/>
              <a:sym typeface="Gill Sans"/>
            </a:endParaRPr>
          </a:p>
          <a:p>
            <a:pPr indent="0" lvl="0" marL="0" rtl="0" algn="l">
              <a:spcBef>
                <a:spcPts val="0"/>
              </a:spcBef>
              <a:spcAft>
                <a:spcPts val="0"/>
              </a:spcAft>
              <a:buNone/>
            </a:pPr>
            <a:r>
              <a:t/>
            </a:r>
            <a:endParaRPr b="1"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90" name="Shape 290"/>
        <p:cNvGrpSpPr/>
        <p:nvPr/>
      </p:nvGrpSpPr>
      <p:grpSpPr>
        <a:xfrm>
          <a:off x="0" y="0"/>
          <a:ext cx="0" cy="0"/>
          <a:chOff x="0" y="0"/>
          <a:chExt cx="0" cy="0"/>
        </a:xfrm>
      </p:grpSpPr>
      <p:sp>
        <p:nvSpPr>
          <p:cNvPr id="291" name="Google Shape;291;p34"/>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4"/>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4"/>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34"/>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95" name="Google Shape;295;p34"/>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96" name="Google Shape;296;p34"/>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297" name="Google Shape;297;p34"/>
          <p:cNvSpPr txBox="1"/>
          <p:nvPr/>
        </p:nvSpPr>
        <p:spPr>
          <a:xfrm>
            <a:off x="253350" y="890525"/>
            <a:ext cx="83985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A Parent representative represents all the parents within you class and as well as supporting the Friends of James Wolfe. </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The role will involve supporting the teaching with fundraising, helping with FOJW and sharing the views and questions of the whole class, making it much easier to answer questions and queries and take on board suggestions. </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We are looking for at least 2 parent reps per year group</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If you would like to be a parent rep, please </a:t>
            </a:r>
            <a:r>
              <a:rPr lang="en" sz="1200" u="sng">
                <a:solidFill>
                  <a:schemeClr val="hlink"/>
                </a:solidFill>
                <a:latin typeface="Gill Sans"/>
                <a:ea typeface="Gill Sans"/>
                <a:cs typeface="Gill Sans"/>
                <a:sym typeface="Gill Sans"/>
                <a:hlinkClick r:id="rId4"/>
              </a:rPr>
              <a:t>admin@jameswolfe.greenwich.sch.uk</a:t>
            </a:r>
            <a:r>
              <a:rPr lang="en" sz="1200">
                <a:solidFill>
                  <a:srgbClr val="1E2757"/>
                </a:solidFill>
                <a:latin typeface="Gill Sans"/>
                <a:ea typeface="Gill Sans"/>
                <a:cs typeface="Gill Sans"/>
                <a:sym typeface="Gill Sans"/>
              </a:rPr>
              <a:t> </a:t>
            </a:r>
            <a:endParaRPr sz="1200">
              <a:solidFill>
                <a:srgbClr val="1E2757"/>
              </a:solidFill>
              <a:latin typeface="Gill Sans"/>
              <a:ea typeface="Gill Sans"/>
              <a:cs typeface="Gill Sans"/>
              <a:sym typeface="Gill Sans"/>
            </a:endParaRPr>
          </a:p>
          <a:p>
            <a:pPr indent="0" lvl="0" marL="0" rtl="0" algn="l">
              <a:spcBef>
                <a:spcPts val="0"/>
              </a:spcBef>
              <a:spcAft>
                <a:spcPts val="0"/>
              </a:spcAft>
              <a:buNone/>
            </a:pPr>
            <a:r>
              <a:t/>
            </a:r>
            <a:endParaRPr sz="1200">
              <a:solidFill>
                <a:srgbClr val="1E2757"/>
              </a:solidFill>
              <a:latin typeface="Quicksand"/>
              <a:ea typeface="Quicksand"/>
              <a:cs typeface="Quicksand"/>
              <a:sym typeface="Quicksand"/>
            </a:endParaRPr>
          </a:p>
          <a:p>
            <a:pPr indent="0" lvl="0" marL="0" rtl="0" algn="l">
              <a:spcBef>
                <a:spcPts val="0"/>
              </a:spcBef>
              <a:spcAft>
                <a:spcPts val="0"/>
              </a:spcAft>
              <a:buNone/>
            </a:pPr>
            <a:r>
              <a:rPr b="1" lang="en" sz="1500" u="sng">
                <a:solidFill>
                  <a:srgbClr val="DA4796"/>
                </a:solidFill>
                <a:latin typeface="Quicksand"/>
                <a:ea typeface="Quicksand"/>
                <a:cs typeface="Quicksand"/>
                <a:sym typeface="Quicksand"/>
              </a:rPr>
              <a:t>We will have our first meeting on Friday 22nd September at 9:15am</a:t>
            </a:r>
            <a:endParaRPr b="1" sz="1500" u="sng">
              <a:solidFill>
                <a:srgbClr val="DA4796"/>
              </a:solidFill>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301" name="Shape 301"/>
        <p:cNvGrpSpPr/>
        <p:nvPr/>
      </p:nvGrpSpPr>
      <p:grpSpPr>
        <a:xfrm>
          <a:off x="0" y="0"/>
          <a:ext cx="0" cy="0"/>
          <a:chOff x="0" y="0"/>
          <a:chExt cx="0" cy="0"/>
        </a:xfrm>
      </p:grpSpPr>
      <p:sp>
        <p:nvSpPr>
          <p:cNvPr id="302" name="Google Shape;302;p3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 name="Google Shape;305;p3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306" name="Google Shape;306;p35"/>
          <p:cNvSpPr txBox="1"/>
          <p:nvPr/>
        </p:nvSpPr>
        <p:spPr>
          <a:xfrm>
            <a:off x="1220625" y="1097800"/>
            <a:ext cx="64026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We are very excited about working with your wonderful children!</a:t>
            </a:r>
            <a:endParaRPr b="1" i="1" sz="2500">
              <a:solidFill>
                <a:srgbClr val="1C4587"/>
              </a:solidFill>
              <a:latin typeface="Quicksand"/>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87" name="Shape 87"/>
        <p:cNvGrpSpPr/>
        <p:nvPr/>
      </p:nvGrpSpPr>
      <p:grpSpPr>
        <a:xfrm>
          <a:off x="0" y="0"/>
          <a:ext cx="0" cy="0"/>
          <a:chOff x="0" y="0"/>
          <a:chExt cx="0" cy="0"/>
        </a:xfrm>
      </p:grpSpPr>
      <p:sp>
        <p:nvSpPr>
          <p:cNvPr id="88" name="Google Shape;88;p1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7"/>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92" name="Google Shape;92;p17"/>
          <p:cNvPicPr preferRelativeResize="0"/>
          <p:nvPr/>
        </p:nvPicPr>
        <p:blipFill rotWithShape="1">
          <a:blip r:embed="rId4">
            <a:alphaModFix/>
          </a:blip>
          <a:srcRect b="17426" l="13737" r="38397" t="33472"/>
          <a:stretch/>
        </p:blipFill>
        <p:spPr>
          <a:xfrm>
            <a:off x="1518988" y="424600"/>
            <a:ext cx="6106027" cy="3523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96" name="Shape 96"/>
        <p:cNvGrpSpPr/>
        <p:nvPr/>
      </p:nvGrpSpPr>
      <p:grpSpPr>
        <a:xfrm>
          <a:off x="0" y="0"/>
          <a:ext cx="0" cy="0"/>
          <a:chOff x="0" y="0"/>
          <a:chExt cx="0" cy="0"/>
        </a:xfrm>
      </p:grpSpPr>
      <p:sp>
        <p:nvSpPr>
          <p:cNvPr id="97" name="Google Shape;97;p1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01" name="Google Shape;101;p18"/>
          <p:cNvSpPr txBox="1"/>
          <p:nvPr/>
        </p:nvSpPr>
        <p:spPr>
          <a:xfrm>
            <a:off x="1228300" y="153550"/>
            <a:ext cx="64026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Special</a:t>
            </a:r>
            <a:r>
              <a:rPr b="1" lang="en" sz="2700">
                <a:solidFill>
                  <a:srgbClr val="1C4587"/>
                </a:solidFill>
                <a:latin typeface="Quicksand"/>
                <a:ea typeface="Quicksand"/>
                <a:cs typeface="Quicksand"/>
                <a:sym typeface="Quicksand"/>
              </a:rPr>
              <a:t> educational needs and or disabilities (SEND)</a:t>
            </a:r>
            <a:endParaRPr b="1" i="1">
              <a:solidFill>
                <a:srgbClr val="1C4587"/>
              </a:solidFill>
              <a:latin typeface="Quicksand"/>
              <a:ea typeface="Quicksand"/>
              <a:cs typeface="Quicksand"/>
              <a:sym typeface="Quicksand"/>
            </a:endParaRPr>
          </a:p>
        </p:txBody>
      </p:sp>
      <p:sp>
        <p:nvSpPr>
          <p:cNvPr id="102" name="Google Shape;102;p18"/>
          <p:cNvSpPr txBox="1"/>
          <p:nvPr/>
        </p:nvSpPr>
        <p:spPr>
          <a:xfrm>
            <a:off x="268700" y="1220625"/>
            <a:ext cx="61767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The SEND coordinator (SENDCo) at James Wolfe Primary School and centre for Deaf children is Carol Minkoulou.</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If you have any SEND related concerns, please remember that your class teacher is the first point of contact, as they are the people in class with your children each day. </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Your class teacher will then share these concerns with Ms </a:t>
            </a:r>
            <a:r>
              <a:rPr lang="en">
                <a:solidFill>
                  <a:schemeClr val="dk1"/>
                </a:solidFill>
                <a:latin typeface="Gill Sans"/>
                <a:ea typeface="Gill Sans"/>
                <a:cs typeface="Gill Sans"/>
                <a:sym typeface="Gill Sans"/>
              </a:rPr>
              <a:t>Minkoulou</a:t>
            </a:r>
            <a:r>
              <a:rPr lang="en">
                <a:latin typeface="Gill Sans"/>
                <a:ea typeface="Gill Sans"/>
                <a:cs typeface="Gill Sans"/>
                <a:sym typeface="Gill Sans"/>
              </a:rPr>
              <a:t> so appropriate support can be put in place if needed.</a:t>
            </a:r>
            <a:endParaRPr>
              <a:latin typeface="Gill Sans"/>
              <a:ea typeface="Gill Sans"/>
              <a:cs typeface="Gill Sans"/>
              <a:sym typeface="Gill Sans"/>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103" name="Google Shape;103;p18"/>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07" name="Shape 107"/>
        <p:cNvGrpSpPr/>
        <p:nvPr/>
      </p:nvGrpSpPr>
      <p:grpSpPr>
        <a:xfrm>
          <a:off x="0" y="0"/>
          <a:ext cx="0" cy="0"/>
          <a:chOff x="0" y="0"/>
          <a:chExt cx="0" cy="0"/>
        </a:xfrm>
      </p:grpSpPr>
      <p:sp>
        <p:nvSpPr>
          <p:cNvPr id="108" name="Google Shape;108;p1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12" name="Google Shape;112;p19"/>
          <p:cNvSpPr txBox="1"/>
          <p:nvPr/>
        </p:nvSpPr>
        <p:spPr>
          <a:xfrm>
            <a:off x="191925" y="36875"/>
            <a:ext cx="4567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13" name="Google Shape;113;p19"/>
          <p:cNvSpPr txBox="1"/>
          <p:nvPr/>
        </p:nvSpPr>
        <p:spPr>
          <a:xfrm>
            <a:off x="298125" y="906775"/>
            <a:ext cx="66600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latin typeface="Gill Sans"/>
                <a:ea typeface="Gill Sans"/>
                <a:cs typeface="Gill Sans"/>
                <a:sym typeface="Gill Sans"/>
              </a:rPr>
              <a:t>Drop off</a:t>
            </a:r>
            <a:endParaRPr b="1" u="sng">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Children will be led into the classroom at 09:00</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Children start their learning promptly at 09:05 </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Once doors are closed (09:05) you must enter via the school office</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b="1" lang="en" u="sng">
                <a:latin typeface="Gill Sans"/>
                <a:ea typeface="Gill Sans"/>
                <a:cs typeface="Gill Sans"/>
                <a:sym typeface="Gill Sans"/>
              </a:rPr>
              <a:t>Pick up</a:t>
            </a:r>
            <a:endParaRPr b="1" u="sng">
              <a:latin typeface="Gill Sans"/>
              <a:ea typeface="Gill Sans"/>
              <a:cs typeface="Gill Sans"/>
              <a:sym typeface="Gill Sans"/>
            </a:endParaRPr>
          </a:p>
          <a:p>
            <a:pPr indent="0" lvl="0" marL="0" rtl="0" algn="l">
              <a:spcBef>
                <a:spcPts val="0"/>
              </a:spcBef>
              <a:spcAft>
                <a:spcPts val="0"/>
              </a:spcAft>
              <a:buNone/>
            </a:pPr>
            <a:r>
              <a:t/>
            </a:r>
            <a:endParaRPr b="1" u="sng">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Doors will open at 15:30</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At 15:35 children will be taken to the school office</a:t>
            </a:r>
            <a:endParaRPr>
              <a:latin typeface="Gill Sans"/>
              <a:ea typeface="Gill Sans"/>
              <a:cs typeface="Gill Sans"/>
              <a:sym typeface="Gill Sans"/>
            </a:endParaRPr>
          </a:p>
          <a:p>
            <a:pPr indent="0" lvl="0" marL="0" rtl="0" algn="l">
              <a:spcBef>
                <a:spcPts val="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Please call the office if you are going to be late</a:t>
            </a:r>
            <a:endParaRPr>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17" name="Shape 117"/>
        <p:cNvGrpSpPr/>
        <p:nvPr/>
      </p:nvGrpSpPr>
      <p:grpSpPr>
        <a:xfrm>
          <a:off x="0" y="0"/>
          <a:ext cx="0" cy="0"/>
          <a:chOff x="0" y="0"/>
          <a:chExt cx="0" cy="0"/>
        </a:xfrm>
      </p:grpSpPr>
      <p:sp>
        <p:nvSpPr>
          <p:cNvPr id="118" name="Google Shape;118;p2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22" name="Google Shape;122;p20"/>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23" name="Google Shape;123;p20"/>
          <p:cNvSpPr txBox="1"/>
          <p:nvPr/>
        </p:nvSpPr>
        <p:spPr>
          <a:xfrm>
            <a:off x="207275" y="591100"/>
            <a:ext cx="5053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Gill Sans"/>
                <a:ea typeface="Gill Sans"/>
                <a:cs typeface="Gill Sans"/>
                <a:sym typeface="Gill Sans"/>
              </a:rPr>
              <a:t>It is our school policy that all children wear school uniform when attending school. School uniform is part of the school ethos and in sending their child to James Wolfe Primary School, parents agree to support our policy.</a:t>
            </a:r>
            <a:endParaRPr sz="1000">
              <a:latin typeface="Gill Sans"/>
              <a:ea typeface="Gill Sans"/>
              <a:cs typeface="Gill Sans"/>
              <a:sym typeface="Gill Sans"/>
            </a:endParaRPr>
          </a:p>
          <a:p>
            <a:pPr indent="0" lvl="0" marL="0" rtl="0" algn="l">
              <a:spcBef>
                <a:spcPts val="0"/>
              </a:spcBef>
              <a:spcAft>
                <a:spcPts val="0"/>
              </a:spcAft>
              <a:buNone/>
            </a:pPr>
            <a:r>
              <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p:txBody>
      </p:sp>
      <p:sp>
        <p:nvSpPr>
          <p:cNvPr id="124" name="Google Shape;124;p20"/>
          <p:cNvSpPr txBox="1"/>
          <p:nvPr/>
        </p:nvSpPr>
        <p:spPr>
          <a:xfrm>
            <a:off x="293525" y="1226325"/>
            <a:ext cx="4289700" cy="307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200">
                <a:solidFill>
                  <a:schemeClr val="dk1"/>
                </a:solidFill>
                <a:latin typeface="Gill Sans"/>
                <a:ea typeface="Gill Sans"/>
                <a:cs typeface="Gill Sans"/>
                <a:sym typeface="Gill Sans"/>
              </a:rPr>
              <a:t>Our uniform consists of:</a:t>
            </a:r>
            <a:endParaRPr b="1" sz="1200">
              <a:solidFill>
                <a:schemeClr val="dk1"/>
              </a:solidFill>
              <a:latin typeface="Gill Sans"/>
              <a:ea typeface="Gill Sans"/>
              <a:cs typeface="Gill Sans"/>
              <a:sym typeface="Gill Sans"/>
            </a:endParaRPr>
          </a:p>
          <a:p>
            <a:pPr indent="-304800" lvl="0" marL="457200" rtl="0" algn="l">
              <a:lnSpc>
                <a:spcPct val="115000"/>
              </a:lnSpc>
              <a:spcBef>
                <a:spcPts val="120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White polo shirt</a:t>
            </a:r>
            <a:endParaRPr sz="1200">
              <a:solidFill>
                <a:schemeClr val="dk1"/>
              </a:solidFill>
              <a:latin typeface="Gill Sans"/>
              <a:ea typeface="Gill Sans"/>
              <a:cs typeface="Gill Sans"/>
              <a:sym typeface="Gill Sans"/>
            </a:endParaRPr>
          </a:p>
          <a:p>
            <a:pPr indent="-304800" lvl="0" marL="457200" rtl="0" algn="l">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Navy blue sweater or cardigan (we promote the wearing of jumpers/polo shirts with logos but plain versions in the school colours are acceptable)</a:t>
            </a:r>
            <a:endParaRPr sz="1200">
              <a:solidFill>
                <a:schemeClr val="dk1"/>
              </a:solidFill>
              <a:latin typeface="Gill Sans"/>
              <a:ea typeface="Gill Sans"/>
              <a:cs typeface="Gill Sans"/>
              <a:sym typeface="Gill Sans"/>
            </a:endParaRPr>
          </a:p>
          <a:p>
            <a:pPr indent="-304800" lvl="0" marL="457200" rtl="0" algn="l">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Black or grey trousers, shorts or skirts</a:t>
            </a:r>
            <a:endParaRPr sz="1200">
              <a:solidFill>
                <a:schemeClr val="dk1"/>
              </a:solidFill>
              <a:latin typeface="Gill Sans"/>
              <a:ea typeface="Gill Sans"/>
              <a:cs typeface="Gill Sans"/>
              <a:sym typeface="Gill Sans"/>
            </a:endParaRPr>
          </a:p>
          <a:p>
            <a:pPr indent="-304800" lvl="0" marL="457200" rtl="0" algn="l">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Blue checked dress</a:t>
            </a:r>
            <a:endParaRPr sz="1200">
              <a:solidFill>
                <a:schemeClr val="dk1"/>
              </a:solidFill>
              <a:latin typeface="Gill Sans"/>
              <a:ea typeface="Gill Sans"/>
              <a:cs typeface="Gill Sans"/>
              <a:sym typeface="Gill Sans"/>
            </a:endParaRPr>
          </a:p>
          <a:p>
            <a:pPr indent="-304800" lvl="0" marL="457200" rtl="0" algn="l">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Plain socks or tights in school colours (white, black, navy blue or grey)</a:t>
            </a:r>
            <a:endParaRPr sz="1200">
              <a:solidFill>
                <a:schemeClr val="dk1"/>
              </a:solidFill>
              <a:latin typeface="Gill Sans"/>
              <a:ea typeface="Gill Sans"/>
              <a:cs typeface="Gill Sans"/>
              <a:sym typeface="Gill Sans"/>
            </a:endParaRPr>
          </a:p>
          <a:p>
            <a:pPr indent="-304800" lvl="0" marL="457200" rtl="0" algn="l">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Plain headscarves </a:t>
            </a:r>
            <a:endParaRPr sz="1200">
              <a:solidFill>
                <a:schemeClr val="dk1"/>
              </a:solidFill>
              <a:latin typeface="Gill Sans"/>
              <a:ea typeface="Gill Sans"/>
              <a:cs typeface="Gill Sans"/>
              <a:sym typeface="Gill Sans"/>
            </a:endParaRPr>
          </a:p>
          <a:p>
            <a:pPr indent="-304800" lvl="0" marL="457200" rtl="0" algn="l">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Plain and discreet headbands and hair ties </a:t>
            </a:r>
            <a:endParaRPr sz="1200">
              <a:solidFill>
                <a:schemeClr val="dk1"/>
              </a:solidFill>
              <a:latin typeface="Gill Sans"/>
              <a:ea typeface="Gill Sans"/>
              <a:cs typeface="Gill Sans"/>
              <a:sym typeface="Gill Sans"/>
            </a:endParaRPr>
          </a:p>
          <a:p>
            <a:pPr indent="-304800" lvl="0" marL="457200" rtl="0" algn="l">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A peaked cap for summer protection (sunglasses are not permitted)</a:t>
            </a:r>
            <a:endParaRPr sz="1200">
              <a:solidFill>
                <a:schemeClr val="dk1"/>
              </a:solidFill>
              <a:latin typeface="Gill Sans"/>
              <a:ea typeface="Gill Sans"/>
              <a:cs typeface="Gill Sans"/>
              <a:sym typeface="Gill Sans"/>
            </a:endParaRPr>
          </a:p>
        </p:txBody>
      </p:sp>
      <p:sp>
        <p:nvSpPr>
          <p:cNvPr id="125" name="Google Shape;125;p20"/>
          <p:cNvSpPr txBox="1"/>
          <p:nvPr/>
        </p:nvSpPr>
        <p:spPr>
          <a:xfrm>
            <a:off x="5260475" y="250350"/>
            <a:ext cx="3760200" cy="17316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a:solidFill>
                  <a:schemeClr val="dk1"/>
                </a:solidFill>
                <a:latin typeface="Gill Sans"/>
                <a:ea typeface="Gill Sans"/>
                <a:cs typeface="Gill Sans"/>
                <a:sym typeface="Gill Sans"/>
              </a:rPr>
              <a:t>Footwear:</a:t>
            </a:r>
            <a:r>
              <a:rPr lang="en" sz="1000">
                <a:solidFill>
                  <a:schemeClr val="dk1"/>
                </a:solidFill>
                <a:latin typeface="Gill Sans"/>
                <a:ea typeface="Gill Sans"/>
                <a:cs typeface="Gill Sans"/>
                <a:sym typeface="Gill Sans"/>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Gill Sans"/>
              <a:ea typeface="Gill Sans"/>
              <a:cs typeface="Gill Sans"/>
              <a:sym typeface="Gill Sans"/>
            </a:endParaRPr>
          </a:p>
          <a:p>
            <a:pPr indent="0" lvl="0" marL="0" rtl="0" algn="l">
              <a:lnSpc>
                <a:spcPct val="115000"/>
              </a:lnSpc>
              <a:spcBef>
                <a:spcPts val="1200"/>
              </a:spcBef>
              <a:spcAft>
                <a:spcPts val="1200"/>
              </a:spcAft>
              <a:buNone/>
            </a:pPr>
            <a:r>
              <a:rPr lang="en" sz="1000">
                <a:solidFill>
                  <a:schemeClr val="dk1"/>
                </a:solidFill>
                <a:latin typeface="Gill Sans"/>
                <a:ea typeface="Gill Sans"/>
                <a:cs typeface="Gill Sans"/>
                <a:sym typeface="Gill Sans"/>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Gill Sans"/>
              <a:ea typeface="Gill Sans"/>
              <a:cs typeface="Gill Sans"/>
              <a:sym typeface="Gill Sans"/>
            </a:endParaRPr>
          </a:p>
        </p:txBody>
      </p:sp>
      <p:sp>
        <p:nvSpPr>
          <p:cNvPr id="126" name="Google Shape;126;p20"/>
          <p:cNvSpPr txBox="1"/>
          <p:nvPr/>
        </p:nvSpPr>
        <p:spPr>
          <a:xfrm>
            <a:off x="5260475" y="2039988"/>
            <a:ext cx="3760200" cy="17316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a:solidFill>
                  <a:schemeClr val="dk1"/>
                </a:solidFill>
                <a:latin typeface="Gill Sans"/>
                <a:ea typeface="Gill Sans"/>
                <a:cs typeface="Gill Sans"/>
                <a:sym typeface="Gill Sans"/>
              </a:rPr>
              <a:t>Jewellery: </a:t>
            </a:r>
            <a:r>
              <a:rPr lang="en" sz="1000">
                <a:solidFill>
                  <a:schemeClr val="dk1"/>
                </a:solidFill>
                <a:latin typeface="Gill Sans"/>
                <a:ea typeface="Gill Sans"/>
                <a:cs typeface="Gill Sans"/>
                <a:sym typeface="Gill Sans"/>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Gill Sans"/>
              <a:ea typeface="Gill Sans"/>
              <a:cs typeface="Gill Sans"/>
              <a:sym typeface="Gill Sans"/>
            </a:endParaRPr>
          </a:p>
          <a:p>
            <a:pPr indent="0" lvl="0" marL="0" rtl="0" algn="l">
              <a:lnSpc>
                <a:spcPct val="115000"/>
              </a:lnSpc>
              <a:spcBef>
                <a:spcPts val="1200"/>
              </a:spcBef>
              <a:spcAft>
                <a:spcPts val="1200"/>
              </a:spcAft>
              <a:buNone/>
            </a:pPr>
            <a:r>
              <a:rPr lang="en" sz="1000">
                <a:solidFill>
                  <a:schemeClr val="dk1"/>
                </a:solidFill>
                <a:latin typeface="Gill Sans"/>
                <a:ea typeface="Gill Sans"/>
                <a:cs typeface="Gill Sans"/>
                <a:sym typeface="Gill Sans"/>
              </a:rPr>
              <a:t>Make up: </a:t>
            </a:r>
            <a:r>
              <a:rPr lang="en" sz="1000">
                <a:solidFill>
                  <a:schemeClr val="dk1"/>
                </a:solidFill>
                <a:latin typeface="Gill Sans"/>
                <a:ea typeface="Gill Sans"/>
                <a:cs typeface="Gill Sans"/>
                <a:sym typeface="Gill Sans"/>
              </a:rPr>
              <a:t>No make-up is to be worn to school (this includes nail polish).</a:t>
            </a:r>
            <a:endParaRPr sz="1000">
              <a:solidFill>
                <a:schemeClr val="dk1"/>
              </a:solidFill>
              <a:latin typeface="Gill Sans"/>
              <a:ea typeface="Gill Sans"/>
              <a:cs typeface="Gill Sans"/>
              <a:sym typeface="Gill Sans"/>
            </a:endParaRPr>
          </a:p>
        </p:txBody>
      </p:sp>
      <p:sp>
        <p:nvSpPr>
          <p:cNvPr id="127" name="Google Shape;127;p20"/>
          <p:cNvSpPr txBox="1"/>
          <p:nvPr/>
        </p:nvSpPr>
        <p:spPr>
          <a:xfrm>
            <a:off x="5742425" y="4152088"/>
            <a:ext cx="3284100" cy="6465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Gill Sans"/>
                <a:ea typeface="Gill Sans"/>
                <a:cs typeface="Gill Sans"/>
                <a:sym typeface="Gill Sans"/>
              </a:rPr>
              <a:t>Please label all school clothes with your child’s name.</a:t>
            </a:r>
            <a:r>
              <a:rPr lang="en" sz="1000">
                <a:solidFill>
                  <a:schemeClr val="dk1"/>
                </a:solidFill>
                <a:latin typeface="Gill Sans"/>
                <a:ea typeface="Gill Sans"/>
                <a:cs typeface="Gill Sans"/>
                <a:sym typeface="Gill Sans"/>
              </a:rPr>
              <a:t> We do our best to re-unite children with clothes they leave lying around the playground and building. </a:t>
            </a:r>
            <a:endParaRPr sz="10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31" name="Shape 131"/>
        <p:cNvGrpSpPr/>
        <p:nvPr/>
      </p:nvGrpSpPr>
      <p:grpSpPr>
        <a:xfrm>
          <a:off x="0" y="0"/>
          <a:ext cx="0" cy="0"/>
          <a:chOff x="0" y="0"/>
          <a:chExt cx="0" cy="0"/>
        </a:xfrm>
      </p:grpSpPr>
      <p:sp>
        <p:nvSpPr>
          <p:cNvPr id="132" name="Google Shape;132;p2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21"/>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36" name="Google Shape;136;p21"/>
          <p:cNvSpPr txBox="1"/>
          <p:nvPr/>
        </p:nvSpPr>
        <p:spPr>
          <a:xfrm>
            <a:off x="191925" y="36875"/>
            <a:ext cx="4567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PE Day</a:t>
            </a:r>
            <a:endParaRPr b="1" i="1">
              <a:solidFill>
                <a:srgbClr val="1C4587"/>
              </a:solidFill>
              <a:latin typeface="Quicksand"/>
              <a:ea typeface="Quicksand"/>
              <a:cs typeface="Quicksand"/>
              <a:sym typeface="Quicksand"/>
            </a:endParaRPr>
          </a:p>
        </p:txBody>
      </p:sp>
      <p:sp>
        <p:nvSpPr>
          <p:cNvPr id="137" name="Google Shape;137;p21"/>
          <p:cNvSpPr txBox="1"/>
          <p:nvPr/>
        </p:nvSpPr>
        <p:spPr>
          <a:xfrm>
            <a:off x="110850" y="539950"/>
            <a:ext cx="8927100" cy="503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100">
                <a:solidFill>
                  <a:schemeClr val="dk1"/>
                </a:solidFill>
                <a:latin typeface="Gill Sans"/>
                <a:ea typeface="Gill Sans"/>
                <a:cs typeface="Gill Sans"/>
                <a:sym typeface="Gill Sans"/>
              </a:rPr>
              <a:t>Tuesday</a:t>
            </a:r>
            <a:r>
              <a:rPr lang="en" sz="2100">
                <a:solidFill>
                  <a:schemeClr val="dk1"/>
                </a:solidFill>
                <a:latin typeface="Gill Sans"/>
                <a:ea typeface="Gill Sans"/>
                <a:cs typeface="Gill Sans"/>
                <a:sym typeface="Gill Sans"/>
              </a:rPr>
              <a:t> for all classes</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 sz="2100">
                <a:solidFill>
                  <a:schemeClr val="dk1"/>
                </a:solidFill>
                <a:latin typeface="Gill Sans"/>
                <a:ea typeface="Gill Sans"/>
                <a:cs typeface="Gill Sans"/>
                <a:sym typeface="Gill Sans"/>
              </a:rPr>
              <a:t>Led by PE coaches</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 sz="2100">
                <a:solidFill>
                  <a:schemeClr val="dk1"/>
                </a:solidFill>
                <a:latin typeface="Gill Sans"/>
                <a:ea typeface="Gill Sans"/>
                <a:cs typeface="Gill Sans"/>
                <a:sym typeface="Gill Sans"/>
              </a:rPr>
              <a:t>Miss Saunders and Mr Junior</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 sz="2100">
                <a:solidFill>
                  <a:schemeClr val="dk1"/>
                </a:solidFill>
                <a:latin typeface="Gill Sans"/>
                <a:ea typeface="Gill Sans"/>
                <a:cs typeface="Gill Sans"/>
                <a:sym typeface="Gill Sans"/>
              </a:rPr>
              <a:t>1W and 1S in the AM - </a:t>
            </a:r>
            <a:r>
              <a:rPr lang="en" sz="2100">
                <a:solidFill>
                  <a:schemeClr val="dk1"/>
                </a:solidFill>
                <a:latin typeface="Gill Sans"/>
                <a:ea typeface="Gill Sans"/>
                <a:cs typeface="Gill Sans"/>
                <a:sym typeface="Gill Sans"/>
              </a:rPr>
              <a:t>1W and 1S arrive at school in PE kits. Bring uniform in a bag</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 sz="2100">
                <a:solidFill>
                  <a:schemeClr val="dk1"/>
                </a:solidFill>
                <a:latin typeface="Gill Sans"/>
                <a:ea typeface="Gill Sans"/>
                <a:cs typeface="Gill Sans"/>
                <a:sym typeface="Gill Sans"/>
              </a:rPr>
              <a:t>1F and 1H in the PM - </a:t>
            </a:r>
            <a:r>
              <a:rPr lang="en" sz="2100">
                <a:solidFill>
                  <a:schemeClr val="dk1"/>
                </a:solidFill>
                <a:latin typeface="Gill Sans"/>
                <a:ea typeface="Gill Sans"/>
                <a:cs typeface="Gill Sans"/>
                <a:sym typeface="Gill Sans"/>
              </a:rPr>
              <a:t>1H and 1F arrive at school in uniform. Bring PE kit in a bag.</a:t>
            </a:r>
            <a:endParaRPr sz="21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2100">
              <a:solidFill>
                <a:schemeClr val="dk1"/>
              </a:solidFill>
            </a:endParaRPr>
          </a:p>
          <a:p>
            <a:pPr indent="0" lvl="0" marL="0" rtl="0" algn="l">
              <a:spcBef>
                <a:spcPts val="0"/>
              </a:spcBef>
              <a:spcAft>
                <a:spcPts val="0"/>
              </a:spcAft>
              <a:buClr>
                <a:schemeClr val="dk1"/>
              </a:buClr>
              <a:buSzPts val="1100"/>
              <a:buFont typeface="Arial"/>
              <a:buNone/>
            </a:pPr>
            <a:r>
              <a:t/>
            </a:r>
            <a:endParaRPr sz="2100">
              <a:solidFill>
                <a:schemeClr val="dk1"/>
              </a:solidFill>
            </a:endParaRPr>
          </a:p>
          <a:p>
            <a:pPr indent="0" lvl="0" marL="0" rtl="0" algn="l">
              <a:spcBef>
                <a:spcPts val="0"/>
              </a:spcBef>
              <a:spcAft>
                <a:spcPts val="0"/>
              </a:spcAft>
              <a:buClr>
                <a:schemeClr val="dk1"/>
              </a:buClr>
              <a:buSzPts val="1100"/>
              <a:buFont typeface="Arial"/>
              <a:buNone/>
            </a:pPr>
            <a:r>
              <a:t/>
            </a:r>
            <a:endParaRPr sz="2100">
              <a:solidFill>
                <a:schemeClr val="dk1"/>
              </a:solidFill>
            </a:endParaRPr>
          </a:p>
          <a:p>
            <a:pPr indent="0" lvl="0" marL="0" rtl="0" algn="l">
              <a:spcBef>
                <a:spcPts val="0"/>
              </a:spcBef>
              <a:spcAft>
                <a:spcPts val="0"/>
              </a:spcAft>
              <a:buClr>
                <a:schemeClr val="dk1"/>
              </a:buClr>
              <a:buSzPts val="1100"/>
              <a:buFont typeface="Arial"/>
              <a:buNone/>
            </a:pPr>
            <a:r>
              <a:t/>
            </a:r>
            <a:endParaRPr b="1" sz="2100"/>
          </a:p>
        </p:txBody>
      </p:sp>
      <p:pic>
        <p:nvPicPr>
          <p:cNvPr id="138" name="Google Shape;138;p21"/>
          <p:cNvPicPr preferRelativeResize="0"/>
          <p:nvPr/>
        </p:nvPicPr>
        <p:blipFill>
          <a:blip r:embed="rId4">
            <a:alphaModFix/>
          </a:blip>
          <a:stretch>
            <a:fillRect/>
          </a:stretch>
        </p:blipFill>
        <p:spPr>
          <a:xfrm>
            <a:off x="5992550" y="156000"/>
            <a:ext cx="1284299" cy="694775"/>
          </a:xfrm>
          <a:prstGeom prst="rect">
            <a:avLst/>
          </a:prstGeom>
          <a:noFill/>
          <a:ln>
            <a:noFill/>
          </a:ln>
        </p:spPr>
      </p:pic>
      <p:sp>
        <p:nvSpPr>
          <p:cNvPr id="139" name="Google Shape;139;p21"/>
          <p:cNvSpPr txBox="1"/>
          <p:nvPr/>
        </p:nvSpPr>
        <p:spPr>
          <a:xfrm>
            <a:off x="4759725" y="850775"/>
            <a:ext cx="4775400" cy="125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800">
                <a:solidFill>
                  <a:schemeClr val="dk1"/>
                </a:solidFill>
                <a:latin typeface="Quicksand"/>
                <a:ea typeface="Quicksand"/>
                <a:cs typeface="Quicksand"/>
                <a:sym typeface="Quicksand"/>
              </a:rPr>
              <a:t>PE Kit: </a:t>
            </a:r>
            <a:r>
              <a:rPr lang="en" sz="1800">
                <a:solidFill>
                  <a:schemeClr val="dk1"/>
                </a:solidFill>
                <a:latin typeface="Quicksand"/>
                <a:ea typeface="Quicksand"/>
                <a:cs typeface="Quicksand"/>
                <a:sym typeface="Quicksand"/>
              </a:rPr>
              <a:t>White T shirt, shorts/tracksuit bottoms/sweatshirt in school colours</a:t>
            </a:r>
            <a:endParaRPr sz="18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800">
                <a:solidFill>
                  <a:schemeClr val="dk1"/>
                </a:solidFill>
                <a:latin typeface="Quicksand"/>
                <a:ea typeface="Quicksand"/>
                <a:cs typeface="Quicksand"/>
                <a:sym typeface="Quicksand"/>
              </a:rPr>
              <a:t>Trainers/black plimsolls</a:t>
            </a:r>
            <a:endParaRPr sz="1800">
              <a:solidFill>
                <a:schemeClr val="dk1"/>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43" name="Shape 143"/>
        <p:cNvGrpSpPr/>
        <p:nvPr/>
      </p:nvGrpSpPr>
      <p:grpSpPr>
        <a:xfrm>
          <a:off x="0" y="0"/>
          <a:ext cx="0" cy="0"/>
          <a:chOff x="0" y="0"/>
          <a:chExt cx="0" cy="0"/>
        </a:xfrm>
      </p:grpSpPr>
      <p:sp>
        <p:nvSpPr>
          <p:cNvPr id="144" name="Google Shape;144;p22"/>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2"/>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48" name="Google Shape;148;p22"/>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49" name="Google Shape;149;p22"/>
          <p:cNvSpPr txBox="1"/>
          <p:nvPr/>
        </p:nvSpPr>
        <p:spPr>
          <a:xfrm>
            <a:off x="168900" y="976000"/>
            <a:ext cx="7386900" cy="292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2000">
                <a:solidFill>
                  <a:schemeClr val="dk1"/>
                </a:solidFill>
                <a:latin typeface="Gill Sans"/>
                <a:ea typeface="Gill Sans"/>
                <a:cs typeface="Gill Sans"/>
                <a:sym typeface="Gill Sans"/>
              </a:rPr>
              <a:t>Please label everything!</a:t>
            </a:r>
            <a:endParaRPr b="1" sz="2000">
              <a:solidFill>
                <a:schemeClr val="dk1"/>
              </a:solidFill>
              <a:latin typeface="Gill Sans"/>
              <a:ea typeface="Gill Sans"/>
              <a:cs typeface="Gill Sans"/>
              <a:sym typeface="Gill Sans"/>
            </a:endParaRPr>
          </a:p>
          <a:p>
            <a:pPr indent="0" lvl="0" marL="0" rtl="0" algn="l">
              <a:lnSpc>
                <a:spcPct val="115000"/>
              </a:lnSpc>
              <a:spcBef>
                <a:spcPts val="1200"/>
              </a:spcBef>
              <a:spcAft>
                <a:spcPts val="0"/>
              </a:spcAft>
              <a:buNone/>
            </a:pPr>
            <a:r>
              <a:rPr b="1" lang="en" sz="2000">
                <a:solidFill>
                  <a:schemeClr val="dk1"/>
                </a:solidFill>
                <a:latin typeface="Gill Sans"/>
                <a:ea typeface="Gill Sans"/>
                <a:cs typeface="Gill Sans"/>
                <a:sym typeface="Gill Sans"/>
              </a:rPr>
              <a:t>Lost property.  It may be…</a:t>
            </a:r>
            <a:endParaRPr b="1" sz="2000">
              <a:solidFill>
                <a:schemeClr val="dk1"/>
              </a:solidFill>
              <a:latin typeface="Gill Sans"/>
              <a:ea typeface="Gill Sans"/>
              <a:cs typeface="Gill Sans"/>
              <a:sym typeface="Gill Sans"/>
            </a:endParaRPr>
          </a:p>
          <a:p>
            <a:pPr indent="-355600" lvl="0" marL="457200" rtl="0" algn="l">
              <a:lnSpc>
                <a:spcPct val="115000"/>
              </a:lnSpc>
              <a:spcBef>
                <a:spcPts val="1200"/>
              </a:spcBef>
              <a:spcAft>
                <a:spcPts val="0"/>
              </a:spcAft>
              <a:buClr>
                <a:schemeClr val="dk1"/>
              </a:buClr>
              <a:buSzPts val="2000"/>
              <a:buFont typeface="Gill Sans"/>
              <a:buChar char="●"/>
            </a:pPr>
            <a:r>
              <a:rPr b="1" lang="en" sz="2000">
                <a:solidFill>
                  <a:schemeClr val="dk1"/>
                </a:solidFill>
                <a:latin typeface="Gill Sans"/>
                <a:ea typeface="Gill Sans"/>
                <a:cs typeface="Gill Sans"/>
                <a:sym typeface="Gill Sans"/>
              </a:rPr>
              <a:t>In the classroom</a:t>
            </a:r>
            <a:endParaRPr b="1" sz="2000">
              <a:solidFill>
                <a:schemeClr val="dk1"/>
              </a:solidFill>
              <a:latin typeface="Gill Sans"/>
              <a:ea typeface="Gill Sans"/>
              <a:cs typeface="Gill Sans"/>
              <a:sym typeface="Gill Sans"/>
            </a:endParaRPr>
          </a:p>
          <a:p>
            <a:pPr indent="-355600" lvl="0" marL="457200" rtl="0" algn="l">
              <a:lnSpc>
                <a:spcPct val="115000"/>
              </a:lnSpc>
              <a:spcBef>
                <a:spcPts val="0"/>
              </a:spcBef>
              <a:spcAft>
                <a:spcPts val="0"/>
              </a:spcAft>
              <a:buClr>
                <a:schemeClr val="dk1"/>
              </a:buClr>
              <a:buSzPts val="2000"/>
              <a:buFont typeface="Gill Sans"/>
              <a:buChar char="●"/>
            </a:pPr>
            <a:r>
              <a:rPr b="1" lang="en" sz="2000">
                <a:solidFill>
                  <a:schemeClr val="dk1"/>
                </a:solidFill>
                <a:latin typeface="Gill Sans"/>
                <a:ea typeface="Gill Sans"/>
                <a:cs typeface="Gill Sans"/>
                <a:sym typeface="Gill Sans"/>
              </a:rPr>
              <a:t>On a coat peg</a:t>
            </a:r>
            <a:endParaRPr b="1" sz="2000">
              <a:solidFill>
                <a:schemeClr val="dk1"/>
              </a:solidFill>
              <a:latin typeface="Gill Sans"/>
              <a:ea typeface="Gill Sans"/>
              <a:cs typeface="Gill Sans"/>
              <a:sym typeface="Gill Sans"/>
            </a:endParaRPr>
          </a:p>
          <a:p>
            <a:pPr indent="-355600" lvl="0" marL="457200" rtl="0" algn="l">
              <a:lnSpc>
                <a:spcPct val="115000"/>
              </a:lnSpc>
              <a:spcBef>
                <a:spcPts val="0"/>
              </a:spcBef>
              <a:spcAft>
                <a:spcPts val="0"/>
              </a:spcAft>
              <a:buClr>
                <a:schemeClr val="dk1"/>
              </a:buClr>
              <a:buSzPts val="2000"/>
              <a:buFont typeface="Gill Sans"/>
              <a:buChar char="●"/>
            </a:pPr>
            <a:r>
              <a:rPr b="1" lang="en" sz="2000">
                <a:solidFill>
                  <a:schemeClr val="dk1"/>
                </a:solidFill>
                <a:latin typeface="Gill Sans"/>
                <a:ea typeface="Gill Sans"/>
                <a:cs typeface="Gill Sans"/>
                <a:sym typeface="Gill Sans"/>
              </a:rPr>
              <a:t>Left in the playground/lunch hall</a:t>
            </a:r>
            <a:endParaRPr b="1" sz="2000">
              <a:solidFill>
                <a:schemeClr val="dk1"/>
              </a:solidFill>
              <a:latin typeface="Gill Sans"/>
              <a:ea typeface="Gill Sans"/>
              <a:cs typeface="Gill Sans"/>
              <a:sym typeface="Gill Sans"/>
            </a:endParaRPr>
          </a:p>
          <a:p>
            <a:pPr indent="-355600" lvl="0" marL="457200" rtl="0" algn="l">
              <a:lnSpc>
                <a:spcPct val="115000"/>
              </a:lnSpc>
              <a:spcBef>
                <a:spcPts val="0"/>
              </a:spcBef>
              <a:spcAft>
                <a:spcPts val="0"/>
              </a:spcAft>
              <a:buClr>
                <a:schemeClr val="dk1"/>
              </a:buClr>
              <a:buSzPts val="2000"/>
              <a:buFont typeface="Gill Sans"/>
              <a:buChar char="●"/>
            </a:pPr>
            <a:r>
              <a:rPr b="1" lang="en" sz="2000">
                <a:solidFill>
                  <a:schemeClr val="dk1"/>
                </a:solidFill>
                <a:latin typeface="Gill Sans"/>
                <a:ea typeface="Gill Sans"/>
                <a:cs typeface="Gill Sans"/>
                <a:sym typeface="Gill Sans"/>
              </a:rPr>
              <a:t>Lost property (Under the blue canopy)</a:t>
            </a:r>
            <a:endParaRPr b="1" sz="2000">
              <a:solidFill>
                <a:schemeClr val="dk1"/>
              </a:solidFill>
              <a:latin typeface="Gill Sans"/>
              <a:ea typeface="Gill Sans"/>
              <a:cs typeface="Gill Sans"/>
              <a:sym typeface="Gill Sans"/>
            </a:endParaRPr>
          </a:p>
          <a:p>
            <a:pPr indent="-355600" lvl="0" marL="457200" rtl="0" algn="l">
              <a:lnSpc>
                <a:spcPct val="115000"/>
              </a:lnSpc>
              <a:spcBef>
                <a:spcPts val="0"/>
              </a:spcBef>
              <a:spcAft>
                <a:spcPts val="0"/>
              </a:spcAft>
              <a:buClr>
                <a:schemeClr val="dk1"/>
              </a:buClr>
              <a:buSzPts val="2000"/>
              <a:buFont typeface="Gill Sans"/>
              <a:buChar char="●"/>
            </a:pPr>
            <a:r>
              <a:rPr b="1" lang="en" sz="2000">
                <a:solidFill>
                  <a:schemeClr val="dk1"/>
                </a:solidFill>
                <a:latin typeface="Gill Sans"/>
                <a:ea typeface="Gill Sans"/>
                <a:cs typeface="Gill Sans"/>
                <a:sym typeface="Gill Sans"/>
              </a:rPr>
              <a:t>Taken home by another child and hopefully returned</a:t>
            </a:r>
            <a:endParaRPr b="1" sz="2000">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53" name="Shape 153"/>
        <p:cNvGrpSpPr/>
        <p:nvPr/>
      </p:nvGrpSpPr>
      <p:grpSpPr>
        <a:xfrm>
          <a:off x="0" y="0"/>
          <a:ext cx="0" cy="0"/>
          <a:chOff x="0" y="0"/>
          <a:chExt cx="0" cy="0"/>
        </a:xfrm>
      </p:grpSpPr>
      <p:sp>
        <p:nvSpPr>
          <p:cNvPr id="154" name="Google Shape;154;p23"/>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2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58" name="Google Shape;158;p23"/>
          <p:cNvSpPr txBox="1"/>
          <p:nvPr/>
        </p:nvSpPr>
        <p:spPr>
          <a:xfrm>
            <a:off x="230300" y="16122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159" name="Google Shape;159;p23"/>
          <p:cNvSpPr txBox="1"/>
          <p:nvPr/>
        </p:nvSpPr>
        <p:spPr>
          <a:xfrm>
            <a:off x="191925" y="944225"/>
            <a:ext cx="80913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Gill Sans"/>
              <a:buChar char="●"/>
            </a:pPr>
            <a:r>
              <a:rPr lang="en">
                <a:latin typeface="Gill Sans"/>
                <a:ea typeface="Gill Sans"/>
                <a:cs typeface="Gill Sans"/>
                <a:sym typeface="Gill Sans"/>
              </a:rPr>
              <a:t>Class teacher is your first point of contact</a:t>
            </a:r>
            <a:endParaRPr>
              <a:latin typeface="Gill Sans"/>
              <a:ea typeface="Gill Sans"/>
              <a:cs typeface="Gill Sans"/>
              <a:sym typeface="Gill Sans"/>
            </a:endParaRPr>
          </a:p>
          <a:p>
            <a:pPr indent="-317500" lvl="0" marL="457200" rtl="0" algn="l">
              <a:spcBef>
                <a:spcPts val="0"/>
              </a:spcBef>
              <a:spcAft>
                <a:spcPts val="0"/>
              </a:spcAft>
              <a:buSzPts val="1400"/>
              <a:buFont typeface="Gill Sans"/>
              <a:buChar char="●"/>
            </a:pPr>
            <a:r>
              <a:rPr lang="en">
                <a:latin typeface="Gill Sans"/>
                <a:ea typeface="Gill Sans"/>
                <a:cs typeface="Gill Sans"/>
                <a:sym typeface="Gill Sans"/>
              </a:rPr>
              <a:t>Google Classroom</a:t>
            </a:r>
            <a:endParaRPr>
              <a:latin typeface="Gill Sans"/>
              <a:ea typeface="Gill Sans"/>
              <a:cs typeface="Gill Sans"/>
              <a:sym typeface="Gill Sans"/>
            </a:endParaRPr>
          </a:p>
          <a:p>
            <a:pPr indent="-317500" lvl="0" marL="457200" rtl="0" algn="l">
              <a:spcBef>
                <a:spcPts val="0"/>
              </a:spcBef>
              <a:spcAft>
                <a:spcPts val="0"/>
              </a:spcAft>
              <a:buSzPts val="1400"/>
              <a:buFont typeface="Gill Sans"/>
              <a:buChar char="●"/>
            </a:pPr>
            <a:r>
              <a:rPr lang="en">
                <a:latin typeface="Gill Sans"/>
                <a:ea typeface="Gill Sans"/>
                <a:cs typeface="Gill Sans"/>
                <a:sym typeface="Gill Sans"/>
              </a:rPr>
              <a:t>Email </a:t>
            </a:r>
            <a:r>
              <a:rPr lang="en" u="sng">
                <a:solidFill>
                  <a:schemeClr val="hlink"/>
                </a:solidFill>
                <a:latin typeface="Gill Sans"/>
                <a:ea typeface="Gill Sans"/>
                <a:cs typeface="Gill Sans"/>
                <a:sym typeface="Gill Sans"/>
                <a:hlinkClick r:id="rId4"/>
              </a:rPr>
              <a:t>admin@jameswolfe.greenwich.sch.uk</a:t>
            </a:r>
            <a:r>
              <a:rPr lang="en">
                <a:latin typeface="Gill Sans"/>
                <a:ea typeface="Gill Sans"/>
                <a:cs typeface="Gill Sans"/>
                <a:sym typeface="Gill Sans"/>
              </a:rPr>
              <a:t> </a:t>
            </a:r>
            <a:endParaRPr>
              <a:latin typeface="Gill Sans"/>
              <a:ea typeface="Gill Sans"/>
              <a:cs typeface="Gill Sans"/>
              <a:sym typeface="Gill Sans"/>
            </a:endParaRPr>
          </a:p>
          <a:p>
            <a:pPr indent="-317500" lvl="0" marL="457200" rtl="0" algn="l">
              <a:spcBef>
                <a:spcPts val="0"/>
              </a:spcBef>
              <a:spcAft>
                <a:spcPts val="0"/>
              </a:spcAft>
              <a:buSzPts val="1400"/>
              <a:buFont typeface="Gill Sans"/>
              <a:buChar char="●"/>
            </a:pPr>
            <a:r>
              <a:rPr lang="en">
                <a:latin typeface="Gill Sans"/>
                <a:ea typeface="Gill Sans"/>
                <a:cs typeface="Gill Sans"/>
                <a:sym typeface="Gill Sans"/>
              </a:rPr>
              <a:t>Weekly Wolfe</a:t>
            </a:r>
            <a:endParaRPr>
              <a:latin typeface="Gill Sans"/>
              <a:ea typeface="Gill Sans"/>
              <a:cs typeface="Gill Sans"/>
              <a:sym typeface="Gill Sans"/>
            </a:endParaRPr>
          </a:p>
          <a:p>
            <a:pPr indent="-317500" lvl="0" marL="457200" rtl="0" algn="l">
              <a:spcBef>
                <a:spcPts val="0"/>
              </a:spcBef>
              <a:spcAft>
                <a:spcPts val="0"/>
              </a:spcAft>
              <a:buSzPts val="1400"/>
              <a:buFont typeface="Gill Sans"/>
              <a:buChar char="●"/>
            </a:pPr>
            <a:r>
              <a:rPr lang="en">
                <a:latin typeface="Gill Sans"/>
                <a:ea typeface="Gill Sans"/>
                <a:cs typeface="Gill Sans"/>
                <a:sym typeface="Gill Sans"/>
              </a:rPr>
              <a:t>School website - </a:t>
            </a:r>
            <a:r>
              <a:rPr lang="en" u="sng">
                <a:solidFill>
                  <a:schemeClr val="hlink"/>
                </a:solidFill>
                <a:latin typeface="Gill Sans"/>
                <a:ea typeface="Gill Sans"/>
                <a:cs typeface="Gill Sans"/>
                <a:sym typeface="Gill Sans"/>
                <a:hlinkClick r:id="rId5"/>
              </a:rPr>
              <a:t>https://www.jameswolfe.greenwich.sch.uk/</a:t>
            </a:r>
            <a:r>
              <a:rPr lang="en">
                <a:latin typeface="Gill Sans"/>
                <a:ea typeface="Gill Sans"/>
                <a:cs typeface="Gill Sans"/>
                <a:sym typeface="Gill Sans"/>
              </a:rPr>
              <a:t> </a:t>
            </a:r>
            <a:endParaRPr>
              <a:latin typeface="Gill Sans"/>
              <a:ea typeface="Gill Sans"/>
              <a:cs typeface="Gill Sans"/>
              <a:sym typeface="Gill Sans"/>
            </a:endParaRPr>
          </a:p>
        </p:txBody>
      </p:sp>
      <p:sp>
        <p:nvSpPr>
          <p:cNvPr id="160" name="Google Shape;160;p23"/>
          <p:cNvSpPr txBox="1"/>
          <p:nvPr/>
        </p:nvSpPr>
        <p:spPr>
          <a:xfrm>
            <a:off x="360775" y="2123100"/>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161" name="Google Shape;161;p23"/>
          <p:cNvSpPr txBox="1"/>
          <p:nvPr/>
        </p:nvSpPr>
        <p:spPr>
          <a:xfrm>
            <a:off x="526350" y="2618613"/>
            <a:ext cx="8091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To avoid </a:t>
            </a:r>
            <a:r>
              <a:rPr lang="en">
                <a:latin typeface="Gill Sans"/>
                <a:ea typeface="Gill Sans"/>
                <a:cs typeface="Gill Sans"/>
                <a:sym typeface="Gill Sans"/>
              </a:rPr>
              <a:t>unnecessary</a:t>
            </a:r>
            <a:r>
              <a:rPr lang="en">
                <a:latin typeface="Gill Sans"/>
                <a:ea typeface="Gill Sans"/>
                <a:cs typeface="Gill Sans"/>
                <a:sym typeface="Gill Sans"/>
              </a:rPr>
              <a:t> workload for parents, you will be informed about the school trips the </a:t>
            </a:r>
            <a:r>
              <a:rPr lang="en">
                <a:latin typeface="Gill Sans"/>
                <a:ea typeface="Gill Sans"/>
                <a:cs typeface="Gill Sans"/>
                <a:sym typeface="Gill Sans"/>
              </a:rPr>
              <a:t>children</a:t>
            </a:r>
            <a:r>
              <a:rPr lang="en">
                <a:latin typeface="Gill Sans"/>
                <a:ea typeface="Gill Sans"/>
                <a:cs typeface="Gill Sans"/>
                <a:sym typeface="Gill Sans"/>
              </a:rPr>
              <a:t> are taken on during the day (and we are asking for lots of volunteers!). We ask that you complete one form which will be sent home giving permission for your </a:t>
            </a:r>
            <a:r>
              <a:rPr lang="en">
                <a:latin typeface="Gill Sans"/>
                <a:ea typeface="Gill Sans"/>
                <a:cs typeface="Gill Sans"/>
                <a:sym typeface="Gill Sans"/>
              </a:rPr>
              <a:t>child to go on a trip. </a:t>
            </a:r>
            <a:r>
              <a:rPr lang="en">
                <a:latin typeface="Gill Sans"/>
                <a:ea typeface="Gill Sans"/>
                <a:cs typeface="Gill Sans"/>
                <a:sym typeface="Gill Sans"/>
              </a:rPr>
              <a:t>You will not need to give permission for each trip. </a:t>
            </a:r>
            <a:endParaRPr>
              <a:latin typeface="Gill Sans"/>
              <a:ea typeface="Gill Sans"/>
              <a:cs typeface="Gill Sans"/>
              <a:sym typeface="Gill Sans"/>
            </a:endParaRPr>
          </a:p>
          <a:p>
            <a:pPr indent="0" lvl="0" marL="0" rtl="0" algn="l">
              <a:spcBef>
                <a:spcPts val="0"/>
              </a:spcBef>
              <a:spcAft>
                <a:spcPts val="0"/>
              </a:spcAft>
              <a:buNone/>
            </a:pPr>
            <a:r>
              <a:rPr lang="en">
                <a:latin typeface="Gill Sans"/>
                <a:ea typeface="Gill Sans"/>
                <a:cs typeface="Gill Sans"/>
                <a:sym typeface="Gill Sans"/>
              </a:rPr>
              <a:t>You can however speak to the class teacher for more </a:t>
            </a:r>
            <a:r>
              <a:rPr lang="en">
                <a:latin typeface="Gill Sans"/>
                <a:ea typeface="Gill Sans"/>
                <a:cs typeface="Gill Sans"/>
                <a:sym typeface="Gill Sans"/>
              </a:rPr>
              <a:t>information</a:t>
            </a:r>
            <a:r>
              <a:rPr lang="en">
                <a:latin typeface="Gill Sans"/>
                <a:ea typeface="Gill Sans"/>
                <a:cs typeface="Gill Sans"/>
                <a:sym typeface="Gill Sans"/>
              </a:rPr>
              <a:t> about individual trips should you have any queries. </a:t>
            </a:r>
            <a:endParaRPr>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