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7" r:id="rId2"/>
    <p:sldId id="258" r:id="rId3"/>
    <p:sldId id="259" r:id="rId4"/>
    <p:sldId id="260" r:id="rId5"/>
    <p:sldId id="261" r:id="rId6"/>
    <p:sldId id="262" r:id="rId7"/>
    <p:sldId id="263" r:id="rId8"/>
    <p:sldId id="265" r:id="rId9"/>
    <p:sldId id="267" r:id="rId10"/>
    <p:sldId id="268" r:id="rId11"/>
    <p:sldId id="270"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Quicksand"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E78731-7F4F-49CD-AD36-0776A6DD7E48}">
  <a:tblStyle styleId="{EFE78731-7F4F-49CD-AD36-0776A6DD7E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9f985348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9f985348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49aba6a4f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49aba6a4f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49aba6a4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49aba6a4f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fdfa9c2e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fdfa9c2e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49aba6a4f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49aba6a4f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49aba6a4f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49aba6a4f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9aba6a4f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49aba6a4f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9aba6a4f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49aba6a4f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9aba6a4f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9aba6a4f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9aba6a4f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9aba6a4f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9aba6a4f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49aba6a4f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1600"/>
              </a:spcBef>
              <a:spcAft>
                <a:spcPts val="160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
        <p:nvSpPr>
          <p:cNvPr id="56" name="Google Shape;56;p13"/>
          <p:cNvSpPr/>
          <p:nvPr/>
        </p:nvSpPr>
        <p:spPr>
          <a:xfrm>
            <a:off x="0" y="202500"/>
            <a:ext cx="9144000" cy="1014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13"/>
          <p:cNvSpPr/>
          <p:nvPr/>
        </p:nvSpPr>
        <p:spPr>
          <a:xfrm>
            <a:off x="0" y="101250"/>
            <a:ext cx="9144000" cy="1014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13"/>
          <p:cNvSpPr/>
          <p:nvPr/>
        </p:nvSpPr>
        <p:spPr>
          <a:xfrm>
            <a:off x="0" y="0"/>
            <a:ext cx="9144000" cy="1014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13"/>
          <p:cNvSpPr/>
          <p:nvPr/>
        </p:nvSpPr>
        <p:spPr>
          <a:xfrm rot="10800000">
            <a:off x="0" y="4839900"/>
            <a:ext cx="9144000" cy="1011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13"/>
          <p:cNvSpPr/>
          <p:nvPr/>
        </p:nvSpPr>
        <p:spPr>
          <a:xfrm rot="10800000">
            <a:off x="0" y="4941150"/>
            <a:ext cx="9144000" cy="1011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13"/>
          <p:cNvSpPr/>
          <p:nvPr/>
        </p:nvSpPr>
        <p:spPr>
          <a:xfrm rot="10800000">
            <a:off x="0" y="5042400"/>
            <a:ext cx="9144000" cy="1011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2800"/>
              <a:buNone/>
              <a:defRPr sz="4000" b="1" cap="none"/>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jameswolfe.greenwich.sch.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77"/>
        <p:cNvGrpSpPr/>
        <p:nvPr/>
      </p:nvGrpSpPr>
      <p:grpSpPr>
        <a:xfrm>
          <a:off x="0" y="0"/>
          <a:ext cx="0" cy="0"/>
          <a:chOff x="0" y="0"/>
          <a:chExt cx="0" cy="0"/>
        </a:xfrm>
      </p:grpSpPr>
      <p:sp>
        <p:nvSpPr>
          <p:cNvPr id="78" name="Google Shape;78;p1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6"/>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82" name="Google Shape;82;p16"/>
          <p:cNvSpPr txBox="1"/>
          <p:nvPr/>
        </p:nvSpPr>
        <p:spPr>
          <a:xfrm>
            <a:off x="1235975" y="637175"/>
            <a:ext cx="6402600" cy="290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dirty="0">
                <a:solidFill>
                  <a:srgbClr val="1C4587"/>
                </a:solidFill>
                <a:latin typeface="Quicksand"/>
                <a:ea typeface="Quicksand"/>
                <a:cs typeface="Quicksand"/>
                <a:sym typeface="Quicksand"/>
              </a:rPr>
              <a:t>Year 3</a:t>
            </a:r>
            <a:endParaRPr sz="3800" b="1" dirty="0">
              <a:solidFill>
                <a:srgbClr val="1C4587"/>
              </a:solidFill>
              <a:latin typeface="Quicksand"/>
              <a:ea typeface="Quicksand"/>
              <a:cs typeface="Quicksand"/>
              <a:sym typeface="Quicksand"/>
            </a:endParaRPr>
          </a:p>
          <a:p>
            <a:pPr marL="0" lvl="0" indent="0" algn="ctr" rtl="0">
              <a:spcBef>
                <a:spcPts val="0"/>
              </a:spcBef>
              <a:spcAft>
                <a:spcPts val="0"/>
              </a:spcAft>
              <a:buNone/>
            </a:pPr>
            <a:r>
              <a:rPr lang="en" sz="3800" b="1" dirty="0">
                <a:solidFill>
                  <a:srgbClr val="1C4587"/>
                </a:solidFill>
                <a:latin typeface="Quicksand"/>
                <a:ea typeface="Quicksand"/>
                <a:cs typeface="Quicksand"/>
                <a:sym typeface="Quicksand"/>
              </a:rPr>
              <a:t>Welcome to Meet the Teacher</a:t>
            </a:r>
            <a:endParaRPr sz="3800" b="1" dirty="0">
              <a:solidFill>
                <a:srgbClr val="1C4587"/>
              </a:solidFill>
              <a:latin typeface="Quicksand"/>
              <a:ea typeface="Quicksand"/>
              <a:cs typeface="Quicksand"/>
              <a:sym typeface="Quicksand"/>
            </a:endParaRPr>
          </a:p>
          <a:p>
            <a:pPr marL="0" lvl="0" indent="0" algn="ctr" rtl="0">
              <a:spcBef>
                <a:spcPts val="0"/>
              </a:spcBef>
              <a:spcAft>
                <a:spcPts val="0"/>
              </a:spcAft>
              <a:buNone/>
            </a:pPr>
            <a:endParaRPr sz="3800" b="1" dirty="0">
              <a:solidFill>
                <a:srgbClr val="1C4587"/>
              </a:solidFill>
              <a:latin typeface="Quicksand"/>
              <a:ea typeface="Quicksand"/>
              <a:cs typeface="Quicksand"/>
              <a:sym typeface="Quicksand"/>
            </a:endParaRPr>
          </a:p>
          <a:p>
            <a:pPr marL="0" lvl="0" indent="0" algn="ctr" rtl="0">
              <a:spcBef>
                <a:spcPts val="0"/>
              </a:spcBef>
              <a:spcAft>
                <a:spcPts val="0"/>
              </a:spcAft>
              <a:buNone/>
            </a:pPr>
            <a:r>
              <a:rPr lang="en" sz="2500" b="1" i="1" dirty="0">
                <a:solidFill>
                  <a:srgbClr val="1C4587"/>
                </a:solidFill>
                <a:latin typeface="Quicksand"/>
                <a:ea typeface="Quicksand"/>
                <a:cs typeface="Quicksand"/>
                <a:sym typeface="Quicksand"/>
              </a:rPr>
              <a:t>September 2022</a:t>
            </a:r>
            <a:endParaRPr sz="2500" b="1" i="1" dirty="0">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04"/>
        <p:cNvGrpSpPr/>
        <p:nvPr/>
      </p:nvGrpSpPr>
      <p:grpSpPr>
        <a:xfrm>
          <a:off x="0" y="0"/>
          <a:ext cx="0" cy="0"/>
          <a:chOff x="0" y="0"/>
          <a:chExt cx="0" cy="0"/>
        </a:xfrm>
      </p:grpSpPr>
      <p:sp>
        <p:nvSpPr>
          <p:cNvPr id="205" name="Google Shape;205;p2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27"/>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09" name="Google Shape;209;p27"/>
          <p:cNvSpPr txBox="1"/>
          <p:nvPr/>
        </p:nvSpPr>
        <p:spPr>
          <a:xfrm>
            <a:off x="230300" y="16122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Communication</a:t>
            </a:r>
            <a:endParaRPr b="1" i="1">
              <a:solidFill>
                <a:srgbClr val="1C4587"/>
              </a:solidFill>
              <a:latin typeface="Quicksand"/>
              <a:ea typeface="Quicksand"/>
              <a:cs typeface="Quicksand"/>
              <a:sym typeface="Quicksand"/>
            </a:endParaRPr>
          </a:p>
        </p:txBody>
      </p:sp>
      <p:sp>
        <p:nvSpPr>
          <p:cNvPr id="210" name="Google Shape;210;p27"/>
          <p:cNvSpPr txBox="1"/>
          <p:nvPr/>
        </p:nvSpPr>
        <p:spPr>
          <a:xfrm>
            <a:off x="191925" y="944225"/>
            <a:ext cx="8091300" cy="1261854"/>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Quicksand"/>
              <a:buChar char="●"/>
            </a:pPr>
            <a:r>
              <a:rPr lang="en" dirty="0">
                <a:latin typeface="Quicksand"/>
                <a:ea typeface="Quicksand"/>
                <a:cs typeface="Quicksand"/>
                <a:sym typeface="Quicksand"/>
              </a:rPr>
              <a:t>Class teacher is your first point of contact- </a:t>
            </a:r>
            <a:r>
              <a:rPr lang="en-GB" b="1" dirty="0">
                <a:latin typeface="Quicksand"/>
                <a:ea typeface="Quicksand"/>
                <a:cs typeface="Quicksand"/>
                <a:sym typeface="Quicksand"/>
              </a:rPr>
              <a:t>admin@jameswolfe.greenwich.sch.uk.</a:t>
            </a:r>
            <a:endParaRPr b="1" dirty="0">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dirty="0">
                <a:latin typeface="Quicksand"/>
                <a:ea typeface="Quicksand"/>
                <a:cs typeface="Quicksand"/>
                <a:sym typeface="Quicksand"/>
              </a:rPr>
              <a:t>You will receive a termly class newsletter</a:t>
            </a:r>
            <a:r>
              <a:rPr lang="en-GB" dirty="0">
                <a:latin typeface="Quicksand"/>
                <a:ea typeface="Quicksand"/>
                <a:cs typeface="Quicksand"/>
                <a:sym typeface="Quicksand"/>
              </a:rPr>
              <a:t> via email, the website and Google Classroom.</a:t>
            </a:r>
            <a:endParaRPr dirty="0">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dirty="0">
                <a:latin typeface="Quicksand"/>
                <a:ea typeface="Quicksand"/>
                <a:cs typeface="Quicksand"/>
                <a:sym typeface="Quicksand"/>
              </a:rPr>
              <a:t>Weekly learning updates will be posted on Google Classroom above the homework grid.</a:t>
            </a:r>
            <a:endParaRPr lang="en" dirty="0">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dirty="0">
                <a:latin typeface="Quicksand"/>
                <a:ea typeface="Quicksand"/>
                <a:cs typeface="Quicksand"/>
                <a:sym typeface="Quicksand"/>
              </a:rPr>
              <a:t>Trip and information letters are </a:t>
            </a:r>
            <a:r>
              <a:rPr lang="en-GB" dirty="0">
                <a:latin typeface="Quicksand"/>
                <a:ea typeface="Quicksand"/>
                <a:cs typeface="Quicksand"/>
                <a:sym typeface="Quicksand"/>
              </a:rPr>
              <a:t>printed, emailed and posted on Google Classroom.</a:t>
            </a:r>
            <a:endParaRPr dirty="0">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dirty="0">
                <a:latin typeface="Quicksand"/>
                <a:ea typeface="Quicksand"/>
                <a:cs typeface="Quicksand"/>
                <a:sym typeface="Quicksand"/>
              </a:rPr>
              <a:t>School website - </a:t>
            </a:r>
            <a:r>
              <a:rPr lang="en" u="sng" dirty="0">
                <a:solidFill>
                  <a:schemeClr val="hlink"/>
                </a:solidFill>
                <a:latin typeface="Quicksand"/>
                <a:ea typeface="Quicksand"/>
                <a:cs typeface="Quicksand"/>
                <a:sym typeface="Quicksand"/>
                <a:hlinkClick r:id="rId4"/>
              </a:rPr>
              <a:t>https://www.jameswolfe.greenwich.sch.uk/</a:t>
            </a:r>
            <a:r>
              <a:rPr lang="en" dirty="0">
                <a:latin typeface="Quicksand"/>
                <a:ea typeface="Quicksand"/>
                <a:cs typeface="Quicksand"/>
                <a:sym typeface="Quicksand"/>
              </a:rPr>
              <a:t> </a:t>
            </a:r>
            <a:endParaRPr dirty="0">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25"/>
        <p:cNvGrpSpPr/>
        <p:nvPr/>
      </p:nvGrpSpPr>
      <p:grpSpPr>
        <a:xfrm>
          <a:off x="0" y="0"/>
          <a:ext cx="0" cy="0"/>
          <a:chOff x="0" y="0"/>
          <a:chExt cx="0" cy="0"/>
        </a:xfrm>
      </p:grpSpPr>
      <p:sp>
        <p:nvSpPr>
          <p:cNvPr id="226" name="Google Shape;226;p2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29"/>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30" name="Google Shape;230;p29"/>
          <p:cNvSpPr txBox="1"/>
          <p:nvPr/>
        </p:nvSpPr>
        <p:spPr>
          <a:xfrm>
            <a:off x="1220625" y="1097800"/>
            <a:ext cx="6402600" cy="193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We are very excited about working with your wonderful children!</a:t>
            </a:r>
            <a:endParaRPr sz="2500" b="1" i="1">
              <a:solidFill>
                <a:srgbClr val="1C4587"/>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86"/>
        <p:cNvGrpSpPr/>
        <p:nvPr/>
      </p:nvGrpSpPr>
      <p:grpSpPr>
        <a:xfrm>
          <a:off x="0" y="0"/>
          <a:ext cx="0" cy="0"/>
          <a:chOff x="0" y="0"/>
          <a:chExt cx="0" cy="0"/>
        </a:xfrm>
      </p:grpSpPr>
      <p:sp>
        <p:nvSpPr>
          <p:cNvPr id="87" name="Google Shape;87;p1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142400" y="4564757"/>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p17"/>
          <p:cNvPicPr preferRelativeResize="0"/>
          <p:nvPr/>
        </p:nvPicPr>
        <p:blipFill>
          <a:blip r:embed="rId3">
            <a:alphaModFix/>
          </a:blip>
          <a:stretch>
            <a:fillRect/>
          </a:stretch>
        </p:blipFill>
        <p:spPr>
          <a:xfrm>
            <a:off x="3804567" y="4391063"/>
            <a:ext cx="1620776" cy="694774"/>
          </a:xfrm>
          <a:prstGeom prst="rect">
            <a:avLst/>
          </a:prstGeom>
          <a:noFill/>
          <a:ln>
            <a:noFill/>
          </a:ln>
        </p:spPr>
      </p:pic>
      <p:sp>
        <p:nvSpPr>
          <p:cNvPr id="91" name="Google Shape;91;p17"/>
          <p:cNvSpPr txBox="1"/>
          <p:nvPr/>
        </p:nvSpPr>
        <p:spPr>
          <a:xfrm>
            <a:off x="1228300" y="153550"/>
            <a:ext cx="6402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dirty="0">
                <a:solidFill>
                  <a:srgbClr val="1C4587"/>
                </a:solidFill>
                <a:latin typeface="Quicksand"/>
                <a:ea typeface="Quicksand"/>
                <a:cs typeface="Quicksand"/>
                <a:sym typeface="Quicksand"/>
              </a:rPr>
              <a:t>Staff in 3 </a:t>
            </a:r>
            <a:r>
              <a:rPr lang="en-GB" sz="3800" b="1" dirty="0">
                <a:solidFill>
                  <a:srgbClr val="1C4587"/>
                </a:solidFill>
                <a:latin typeface="Quicksand"/>
                <a:ea typeface="Quicksand"/>
                <a:cs typeface="Quicksand"/>
                <a:sym typeface="Quicksand"/>
              </a:rPr>
              <a:t>Poplar</a:t>
            </a:r>
            <a:endParaRPr sz="2500" b="1" i="1" dirty="0">
              <a:solidFill>
                <a:srgbClr val="1C4587"/>
              </a:solidFill>
              <a:latin typeface="Quicksand"/>
              <a:ea typeface="Quicksand"/>
              <a:cs typeface="Quicksand"/>
              <a:sym typeface="Quicksand"/>
            </a:endParaRPr>
          </a:p>
        </p:txBody>
      </p:sp>
      <p:graphicFrame>
        <p:nvGraphicFramePr>
          <p:cNvPr id="92" name="Google Shape;92;p17"/>
          <p:cNvGraphicFramePr/>
          <p:nvPr>
            <p:extLst>
              <p:ext uri="{D42A27DB-BD31-4B8C-83A1-F6EECF244321}">
                <p14:modId xmlns:p14="http://schemas.microsoft.com/office/powerpoint/2010/main" val="3270154209"/>
              </p:ext>
            </p:extLst>
          </p:nvPr>
        </p:nvGraphicFramePr>
        <p:xfrm>
          <a:off x="952500" y="883023"/>
          <a:ext cx="7239000" cy="1158210"/>
        </p:xfrm>
        <a:graphic>
          <a:graphicData uri="http://schemas.openxmlformats.org/drawingml/2006/table">
            <a:tbl>
              <a:tblPr>
                <a:noFill/>
                <a:tableStyleId>{EFE78731-7F4F-49CD-AD36-0776A6DD7E48}</a:tableStyleId>
              </a:tblPr>
              <a:tblGrid>
                <a:gridCol w="1921281">
                  <a:extLst>
                    <a:ext uri="{9D8B030D-6E8A-4147-A177-3AD203B41FA5}">
                      <a16:colId xmlns:a16="http://schemas.microsoft.com/office/drawing/2014/main" val="20000"/>
                    </a:ext>
                  </a:extLst>
                </a:gridCol>
                <a:gridCol w="1698219">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513724">
                <a:tc>
                  <a:txBody>
                    <a:bodyPr/>
                    <a:lstStyle/>
                    <a:p>
                      <a:pPr marL="0" lvl="0" indent="0" algn="l" rtl="0">
                        <a:spcBef>
                          <a:spcPts val="0"/>
                        </a:spcBef>
                        <a:spcAft>
                          <a:spcPts val="0"/>
                        </a:spcAft>
                        <a:buNone/>
                      </a:pPr>
                      <a:r>
                        <a:rPr lang="en-GB" sz="1600" b="1" dirty="0">
                          <a:latin typeface="Quicksand"/>
                          <a:ea typeface="Quicksand"/>
                          <a:cs typeface="Quicksand"/>
                          <a:sym typeface="Quicksand"/>
                        </a:rPr>
                        <a:t>Mrs Joyce</a:t>
                      </a:r>
                    </a:p>
                    <a:p>
                      <a:pPr marL="0" lvl="0" indent="0" algn="l" rtl="0">
                        <a:spcBef>
                          <a:spcPts val="0"/>
                        </a:spcBef>
                        <a:spcAft>
                          <a:spcPts val="0"/>
                        </a:spcAft>
                        <a:buNone/>
                      </a:pPr>
                      <a:r>
                        <a:rPr lang="en-GB" sz="1600" b="1" dirty="0">
                          <a:latin typeface="Quicksand"/>
                          <a:ea typeface="Quicksand"/>
                          <a:cs typeface="Quicksand"/>
                          <a:sym typeface="Quicksand"/>
                        </a:rPr>
                        <a:t>(Monday to Wednesday)</a:t>
                      </a:r>
                    </a:p>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None/>
                      </a:pPr>
                      <a:endParaRPr lang="en" sz="1600" b="1" dirty="0">
                        <a:latin typeface="Quicksand"/>
                        <a:ea typeface="Quicksand"/>
                        <a:cs typeface="Quicksand"/>
                        <a:sym typeface="Quicksand"/>
                      </a:endParaRPr>
                    </a:p>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solidFill>
                      <a:srgbClr val="F7F1D8"/>
                    </a:solidFill>
                  </a:tcPr>
                </a:tc>
                <a:tc>
                  <a:txBody>
                    <a:bodyPr/>
                    <a:lstStyle/>
                    <a:p>
                      <a:pPr marL="0" lvl="0" indent="0" algn="l" rtl="0">
                        <a:spcBef>
                          <a:spcPts val="0"/>
                        </a:spcBef>
                        <a:spcAft>
                          <a:spcPts val="0"/>
                        </a:spcAft>
                        <a:buNone/>
                      </a:pPr>
                      <a:r>
                        <a:rPr lang="en-GB" sz="1600" b="1" dirty="0">
                          <a:latin typeface="Quicksand"/>
                          <a:ea typeface="Quicksand"/>
                          <a:cs typeface="Quicksand"/>
                          <a:sym typeface="Quicksand"/>
                        </a:rPr>
                        <a:t>Miss </a:t>
                      </a:r>
                      <a:r>
                        <a:rPr lang="en-GB" sz="1600" b="1" dirty="0" err="1">
                          <a:latin typeface="Quicksand"/>
                          <a:ea typeface="Quicksand"/>
                          <a:cs typeface="Quicksand"/>
                          <a:sym typeface="Quicksand"/>
                        </a:rPr>
                        <a:t>Johncock</a:t>
                      </a:r>
                      <a:endParaRPr lang="en-GB" sz="1600" b="1" dirty="0">
                        <a:latin typeface="Quicksand"/>
                        <a:ea typeface="Quicksand"/>
                        <a:cs typeface="Quicksand"/>
                        <a:sym typeface="Quicksand"/>
                      </a:endParaRPr>
                    </a:p>
                    <a:p>
                      <a:pPr marL="0" lvl="0" indent="0" algn="l" rtl="0">
                        <a:spcBef>
                          <a:spcPts val="0"/>
                        </a:spcBef>
                        <a:spcAft>
                          <a:spcPts val="0"/>
                        </a:spcAft>
                        <a:buNone/>
                      </a:pPr>
                      <a:r>
                        <a:rPr lang="en-GB" sz="1600" b="1" dirty="0">
                          <a:latin typeface="Quicksand"/>
                          <a:ea typeface="Quicksand"/>
                          <a:cs typeface="Quicksand"/>
                          <a:sym typeface="Quicksand"/>
                        </a:rPr>
                        <a:t>Phonic Champion</a:t>
                      </a:r>
                      <a:r>
                        <a:rPr lang="en" sz="1600" b="1" dirty="0">
                          <a:latin typeface="Quicksand"/>
                          <a:ea typeface="Quicksand"/>
                          <a:cs typeface="Quicksand"/>
                          <a:sym typeface="Quicksand"/>
                        </a:rPr>
                        <a:t> </a:t>
                      </a:r>
                    </a:p>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10000"/>
                  </a:ext>
                </a:extLst>
              </a:tr>
            </a:tbl>
          </a:graphicData>
        </a:graphic>
      </p:graphicFrame>
      <p:graphicFrame>
        <p:nvGraphicFramePr>
          <p:cNvPr id="11" name="Google Shape;92;p17">
            <a:extLst>
              <a:ext uri="{FF2B5EF4-FFF2-40B4-BE49-F238E27FC236}">
                <a16:creationId xmlns:a16="http://schemas.microsoft.com/office/drawing/2014/main" id="{C7422C47-D6C9-4FBF-BE32-F95AE128FD05}"/>
              </a:ext>
            </a:extLst>
          </p:cNvPr>
          <p:cNvGraphicFramePr/>
          <p:nvPr>
            <p:extLst>
              <p:ext uri="{D42A27DB-BD31-4B8C-83A1-F6EECF244321}">
                <p14:modId xmlns:p14="http://schemas.microsoft.com/office/powerpoint/2010/main" val="3016194371"/>
              </p:ext>
            </p:extLst>
          </p:nvPr>
        </p:nvGraphicFramePr>
        <p:xfrm>
          <a:off x="952500" y="2051777"/>
          <a:ext cx="7239000" cy="1235143"/>
        </p:xfrm>
        <a:graphic>
          <a:graphicData uri="http://schemas.openxmlformats.org/drawingml/2006/table">
            <a:tbl>
              <a:tblPr>
                <a:noFill/>
                <a:tableStyleId>{EFE78731-7F4F-49CD-AD36-0776A6DD7E48}</a:tableStyleId>
              </a:tblPr>
              <a:tblGrid>
                <a:gridCol w="1921281">
                  <a:extLst>
                    <a:ext uri="{9D8B030D-6E8A-4147-A177-3AD203B41FA5}">
                      <a16:colId xmlns:a16="http://schemas.microsoft.com/office/drawing/2014/main" val="20000"/>
                    </a:ext>
                  </a:extLst>
                </a:gridCol>
                <a:gridCol w="1698219">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1235143">
                <a:tc>
                  <a:txBody>
                    <a:bodyPr/>
                    <a:lstStyle/>
                    <a:p>
                      <a:pPr marL="0" lvl="0" indent="0" algn="l" rtl="0">
                        <a:spcBef>
                          <a:spcPts val="0"/>
                        </a:spcBef>
                        <a:spcAft>
                          <a:spcPts val="0"/>
                        </a:spcAft>
                        <a:buNone/>
                      </a:pPr>
                      <a:r>
                        <a:rPr lang="en-GB" sz="1600" b="1" dirty="0">
                          <a:latin typeface="Quicksand"/>
                          <a:ea typeface="Quicksand"/>
                          <a:cs typeface="Quicksand"/>
                          <a:sym typeface="Quicksand"/>
                        </a:rPr>
                        <a:t>Ms Lind</a:t>
                      </a:r>
                    </a:p>
                    <a:p>
                      <a:pPr marL="0" lvl="0" indent="0" algn="l" rtl="0">
                        <a:spcBef>
                          <a:spcPts val="0"/>
                        </a:spcBef>
                        <a:spcAft>
                          <a:spcPts val="0"/>
                        </a:spcAft>
                        <a:buNone/>
                      </a:pPr>
                      <a:r>
                        <a:rPr lang="en-GB" sz="1600" b="1" dirty="0">
                          <a:latin typeface="Quicksand"/>
                          <a:ea typeface="Quicksand"/>
                          <a:cs typeface="Quicksand"/>
                          <a:sym typeface="Quicksand"/>
                        </a:rPr>
                        <a:t>(Thursday and Friday)</a:t>
                      </a:r>
                    </a:p>
                    <a:p>
                      <a:pPr marL="0" lvl="0" indent="0" algn="l" rtl="0">
                        <a:spcBef>
                          <a:spcPts val="0"/>
                        </a:spcBef>
                        <a:spcAft>
                          <a:spcPts val="0"/>
                        </a:spcAft>
                        <a:buNone/>
                      </a:pPr>
                      <a:endParaRPr lang="en-GB" sz="1600" b="1" dirty="0">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None/>
                      </a:pPr>
                      <a:endParaRPr lang="en" sz="1600" b="1" dirty="0">
                        <a:latin typeface="Quicksand"/>
                        <a:ea typeface="Quicksand"/>
                        <a:cs typeface="Quicksand"/>
                        <a:sym typeface="Quicksand"/>
                      </a:endParaRPr>
                    </a:p>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solidFill>
                      <a:srgbClr val="F7F1D8"/>
                    </a:solidFill>
                  </a:tcPr>
                </a:tc>
                <a:tc>
                  <a:txBody>
                    <a:bodyPr/>
                    <a:lstStyle/>
                    <a:p>
                      <a:pPr marL="0" lvl="0" indent="0" algn="l" rtl="0">
                        <a:spcBef>
                          <a:spcPts val="0"/>
                        </a:spcBef>
                        <a:spcAft>
                          <a:spcPts val="0"/>
                        </a:spcAft>
                        <a:buNone/>
                      </a:pPr>
                      <a:endParaRPr lang="en-GB" sz="1600" b="1" dirty="0">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10000"/>
                  </a:ext>
                </a:extLst>
              </a:tr>
            </a:tbl>
          </a:graphicData>
        </a:graphic>
      </p:graphicFrame>
      <p:pic>
        <p:nvPicPr>
          <p:cNvPr id="4" name="Picture 3">
            <a:extLst>
              <a:ext uri="{FF2B5EF4-FFF2-40B4-BE49-F238E27FC236}">
                <a16:creationId xmlns:a16="http://schemas.microsoft.com/office/drawing/2014/main" id="{92103381-87B2-4FAF-83BA-8C9B91E0DFBC}"/>
              </a:ext>
            </a:extLst>
          </p:cNvPr>
          <p:cNvPicPr>
            <a:picLocks noChangeAspect="1"/>
          </p:cNvPicPr>
          <p:nvPr/>
        </p:nvPicPr>
        <p:blipFill rotWithShape="1">
          <a:blip r:embed="rId4"/>
          <a:srcRect r="13417"/>
          <a:stretch/>
        </p:blipFill>
        <p:spPr>
          <a:xfrm rot="16200000">
            <a:off x="6744107" y="1066865"/>
            <a:ext cx="1112907" cy="85691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a:extLst>
              <a:ext uri="{FF2B5EF4-FFF2-40B4-BE49-F238E27FC236}">
                <a16:creationId xmlns:a16="http://schemas.microsoft.com/office/drawing/2014/main" id="{6B0DE224-E9F4-4354-9B2B-8317D3C38698}"/>
              </a:ext>
            </a:extLst>
          </p:cNvPr>
          <p:cNvSpPr/>
          <p:nvPr/>
        </p:nvSpPr>
        <p:spPr>
          <a:xfrm>
            <a:off x="2286000" y="2310140"/>
            <a:ext cx="4572000" cy="523220"/>
          </a:xfrm>
          <a:prstGeom prst="rect">
            <a:avLst/>
          </a:prstGeom>
        </p:spPr>
        <p:txBody>
          <a:bodyPr>
            <a:spAutoFit/>
          </a:bodyPr>
          <a:lstStyle/>
          <a:p>
            <a:pPr lvl="0"/>
            <a:endParaRPr lang="en" b="1" dirty="0">
              <a:latin typeface="Quicksand"/>
              <a:ea typeface="Quicksand"/>
              <a:cs typeface="Quicksand"/>
              <a:sym typeface="Quicksand"/>
            </a:endParaRPr>
          </a:p>
          <a:p>
            <a:pPr lvl="0"/>
            <a:endParaRPr lang="en" b="1" dirty="0">
              <a:latin typeface="Quicksand"/>
              <a:ea typeface="Quicksand"/>
              <a:cs typeface="Quicksand"/>
              <a:sym typeface="Quicksand"/>
            </a:endParaRPr>
          </a:p>
        </p:txBody>
      </p:sp>
      <p:sp>
        <p:nvSpPr>
          <p:cNvPr id="3" name="Rectangle 2">
            <a:extLst>
              <a:ext uri="{FF2B5EF4-FFF2-40B4-BE49-F238E27FC236}">
                <a16:creationId xmlns:a16="http://schemas.microsoft.com/office/drawing/2014/main" id="{A864A75D-33A6-4548-B039-28696186228F}"/>
              </a:ext>
            </a:extLst>
          </p:cNvPr>
          <p:cNvSpPr/>
          <p:nvPr/>
        </p:nvSpPr>
        <p:spPr>
          <a:xfrm>
            <a:off x="2286000" y="2310140"/>
            <a:ext cx="4572000" cy="523220"/>
          </a:xfrm>
          <a:prstGeom prst="rect">
            <a:avLst/>
          </a:prstGeom>
        </p:spPr>
        <p:txBody>
          <a:bodyPr>
            <a:spAutoFit/>
          </a:bodyPr>
          <a:lstStyle/>
          <a:p>
            <a:pPr lvl="0"/>
            <a:endParaRPr lang="en" b="1" dirty="0">
              <a:latin typeface="Quicksand"/>
              <a:ea typeface="Quicksand"/>
              <a:cs typeface="Quicksand"/>
              <a:sym typeface="Quicksand"/>
            </a:endParaRPr>
          </a:p>
          <a:p>
            <a:pPr lvl="0"/>
            <a:endParaRPr lang="en" b="1" dirty="0">
              <a:latin typeface="Quicksand"/>
              <a:ea typeface="Quicksand"/>
              <a:cs typeface="Quicksand"/>
              <a:sym typeface="Quicksand"/>
            </a:endParaRPr>
          </a:p>
        </p:txBody>
      </p:sp>
      <p:sp>
        <p:nvSpPr>
          <p:cNvPr id="5" name="AutoShape 2" descr="https://mail.lgflmail.org/owa/service.svc/s/GetFileAttachment?id=AAMkADc3Y2I5NTk0LTczZjMtNDkxMS04YWNkLTAxZjU5ZmMxNjY5NQBGAAAAAACEZrHyIJtiTJ%2BLOhTqXHw6BwBVgq0TQYfGQ6sCtlZaVNEQAAAAAAEMAABVgq0TQYfGQ6sCtlZaVNEQAADdmemUAAABEgAQAPF0eIZmBRdOp5UbN2fwOPI%3D&amp;isImagePreview=True&amp;X-OWA-CANARY=zRdTDjYX_kaL_xUzvIMfRVqI1LkcltoIxC8U6X_vyzpf3cOQKJ4B98tT30jqSGmecL-OhwmJ9l4.">
            <a:extLst>
              <a:ext uri="{FF2B5EF4-FFF2-40B4-BE49-F238E27FC236}">
                <a16:creationId xmlns:a16="http://schemas.microsoft.com/office/drawing/2014/main" id="{B62547CB-B7DD-4F8A-9B61-D6664621654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16">
            <a:extLst>
              <a:ext uri="{FF2B5EF4-FFF2-40B4-BE49-F238E27FC236}">
                <a16:creationId xmlns:a16="http://schemas.microsoft.com/office/drawing/2014/main" id="{21B9C25E-53F6-4491-94EE-CEBB7F7781E0}"/>
              </a:ext>
            </a:extLst>
          </p:cNvPr>
          <p:cNvPicPr/>
          <p:nvPr/>
        </p:nvPicPr>
        <p:blipFill rotWithShape="1">
          <a:blip r:embed="rId5"/>
          <a:srcRect l="34919" t="30502" r="34077" b="28564"/>
          <a:stretch/>
        </p:blipFill>
        <p:spPr bwMode="auto">
          <a:xfrm>
            <a:off x="3044229" y="883023"/>
            <a:ext cx="1330633" cy="111233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97"/>
        <p:cNvGrpSpPr/>
        <p:nvPr/>
      </p:nvGrpSpPr>
      <p:grpSpPr>
        <a:xfrm>
          <a:off x="0" y="0"/>
          <a:ext cx="0" cy="0"/>
          <a:chOff x="0" y="0"/>
          <a:chExt cx="0" cy="0"/>
        </a:xfrm>
      </p:grpSpPr>
      <p:sp>
        <p:nvSpPr>
          <p:cNvPr id="98" name="Google Shape;98;p1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1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02" name="Google Shape;102;p18"/>
          <p:cNvSpPr txBox="1"/>
          <p:nvPr/>
        </p:nvSpPr>
        <p:spPr>
          <a:xfrm>
            <a:off x="1040042" y="1103809"/>
            <a:ext cx="6402600" cy="135418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dirty="0">
                <a:solidFill>
                  <a:srgbClr val="1C4587"/>
                </a:solidFill>
                <a:latin typeface="Quicksand"/>
                <a:ea typeface="Quicksand"/>
                <a:cs typeface="Quicksand"/>
                <a:sym typeface="Quicksand"/>
              </a:rPr>
              <a:t>Classroom</a:t>
            </a:r>
            <a:endParaRPr lang="en-GB" sz="3800" b="1" dirty="0">
              <a:solidFill>
                <a:srgbClr val="1C4587"/>
              </a:solidFill>
              <a:latin typeface="Quicksand"/>
              <a:ea typeface="Quicksand"/>
              <a:cs typeface="Quicksand"/>
              <a:sym typeface="Quicksand"/>
            </a:endParaRPr>
          </a:p>
          <a:p>
            <a:pPr marL="0" lvl="0" indent="0" algn="ctr" rtl="0">
              <a:spcBef>
                <a:spcPts val="0"/>
              </a:spcBef>
              <a:spcAft>
                <a:spcPts val="0"/>
              </a:spcAft>
              <a:buNone/>
            </a:pPr>
            <a:r>
              <a:rPr lang="en-GB" sz="3800" b="1" dirty="0">
                <a:solidFill>
                  <a:srgbClr val="1C4587"/>
                </a:solidFill>
                <a:latin typeface="Quicksand"/>
                <a:ea typeface="Quicksand"/>
                <a:cs typeface="Quicksand"/>
                <a:sym typeface="Quicksand"/>
              </a:rPr>
              <a:t>3 Poplar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08"/>
        <p:cNvGrpSpPr/>
        <p:nvPr/>
      </p:nvGrpSpPr>
      <p:grpSpPr>
        <a:xfrm>
          <a:off x="0" y="0"/>
          <a:ext cx="0" cy="0"/>
          <a:chOff x="0" y="0"/>
          <a:chExt cx="0" cy="0"/>
        </a:xfrm>
      </p:grpSpPr>
      <p:sp>
        <p:nvSpPr>
          <p:cNvPr id="109" name="Google Shape;109;p1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19"/>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13" name="Google Shape;113;p19"/>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Timetable</a:t>
            </a:r>
            <a:endParaRPr b="1" i="1">
              <a:solidFill>
                <a:srgbClr val="1C4587"/>
              </a:solidFill>
              <a:latin typeface="Quicksand"/>
              <a:ea typeface="Quicksand"/>
              <a:cs typeface="Quicksand"/>
              <a:sym typeface="Quicksand"/>
            </a:endParaRPr>
          </a:p>
        </p:txBody>
      </p:sp>
      <p:sp>
        <p:nvSpPr>
          <p:cNvPr id="114" name="Google Shape;114;p19"/>
          <p:cNvSpPr txBox="1"/>
          <p:nvPr/>
        </p:nvSpPr>
        <p:spPr>
          <a:xfrm>
            <a:off x="207300" y="637175"/>
            <a:ext cx="6939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latin typeface="Quicksand"/>
                <a:ea typeface="Quicksand"/>
                <a:cs typeface="Quicksand"/>
                <a:sym typeface="Quicksand"/>
              </a:rPr>
              <a:t>Although this is our timetable, things may change. We will prepare children, where appropriate for these changes and inform you if you need to send in PE kit on an alternative day.</a:t>
            </a:r>
            <a:endParaRPr sz="1100"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p:txBody>
      </p:sp>
      <p:sp>
        <p:nvSpPr>
          <p:cNvPr id="115" name="Google Shape;115;p19"/>
          <p:cNvSpPr txBox="1"/>
          <p:nvPr/>
        </p:nvSpPr>
        <p:spPr>
          <a:xfrm>
            <a:off x="6426302" y="2190614"/>
            <a:ext cx="2349000" cy="1207993"/>
          </a:xfrm>
          <a:prstGeom prst="rect">
            <a:avLst/>
          </a:prstGeom>
          <a:solidFill>
            <a:srgbClr val="D9EAD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latin typeface="Quicksand"/>
                <a:ea typeface="Quicksand"/>
                <a:cs typeface="Quicksand"/>
                <a:sym typeface="Quicksand"/>
              </a:rPr>
              <a:t>P.E. days: </a:t>
            </a:r>
            <a:r>
              <a:rPr lang="en-GB" sz="1200" b="1" dirty="0">
                <a:latin typeface="Quicksand"/>
                <a:ea typeface="Quicksand"/>
                <a:cs typeface="Quicksand"/>
                <a:sym typeface="Quicksand"/>
              </a:rPr>
              <a:t>Thursday</a:t>
            </a:r>
            <a:endParaRPr sz="1200" b="1" dirty="0">
              <a:latin typeface="Quicksand"/>
              <a:ea typeface="Quicksand"/>
              <a:cs typeface="Quicksand"/>
              <a:sym typeface="Quicksand"/>
            </a:endParaRPr>
          </a:p>
          <a:p>
            <a:pPr marL="0" lvl="0" indent="0" algn="l" rtl="0">
              <a:lnSpc>
                <a:spcPct val="115000"/>
              </a:lnSpc>
              <a:spcBef>
                <a:spcPts val="1200"/>
              </a:spcBef>
              <a:spcAft>
                <a:spcPts val="0"/>
              </a:spcAft>
              <a:buNone/>
            </a:pPr>
            <a:r>
              <a:rPr lang="en" sz="1000" b="1" dirty="0">
                <a:solidFill>
                  <a:schemeClr val="dk1"/>
                </a:solidFill>
                <a:latin typeface="Quicksand"/>
                <a:ea typeface="Quicksand"/>
                <a:cs typeface="Quicksand"/>
                <a:sym typeface="Quicksand"/>
              </a:rPr>
              <a:t>PE Kit: </a:t>
            </a:r>
            <a:r>
              <a:rPr lang="en" sz="1000" dirty="0">
                <a:solidFill>
                  <a:schemeClr val="dk1"/>
                </a:solidFill>
                <a:latin typeface="Quicksand"/>
                <a:ea typeface="Quicksand"/>
                <a:cs typeface="Quicksand"/>
                <a:sym typeface="Quicksand"/>
              </a:rPr>
              <a:t>White T shirt, shorts/tracksuit bottoms/sweatshirt in school colours</a:t>
            </a:r>
            <a:endParaRPr sz="1000" dirty="0">
              <a:solidFill>
                <a:schemeClr val="dk1"/>
              </a:solidFill>
              <a:latin typeface="Quicksand"/>
              <a:ea typeface="Quicksand"/>
              <a:cs typeface="Quicksand"/>
              <a:sym typeface="Quicksand"/>
            </a:endParaRPr>
          </a:p>
          <a:p>
            <a:pPr marL="0" lvl="0" indent="0" algn="l" rtl="0">
              <a:lnSpc>
                <a:spcPct val="115000"/>
              </a:lnSpc>
              <a:spcBef>
                <a:spcPts val="1200"/>
              </a:spcBef>
              <a:spcAft>
                <a:spcPts val="0"/>
              </a:spcAft>
              <a:buNone/>
            </a:pPr>
            <a:r>
              <a:rPr lang="en" sz="1000" dirty="0">
                <a:solidFill>
                  <a:schemeClr val="dk1"/>
                </a:solidFill>
                <a:latin typeface="Quicksand"/>
                <a:ea typeface="Quicksand"/>
                <a:cs typeface="Quicksand"/>
                <a:sym typeface="Quicksand"/>
              </a:rPr>
              <a:t>Trainers/black plimsolls</a:t>
            </a:r>
            <a:endParaRPr sz="1000" dirty="0">
              <a:solidFill>
                <a:schemeClr val="dk1"/>
              </a:solidFill>
              <a:latin typeface="Quicksand"/>
              <a:ea typeface="Quicksand"/>
              <a:cs typeface="Quicksand"/>
              <a:sym typeface="Quicksand"/>
            </a:endParaRPr>
          </a:p>
        </p:txBody>
      </p:sp>
      <p:pic>
        <p:nvPicPr>
          <p:cNvPr id="10" name="Picture 9">
            <a:extLst>
              <a:ext uri="{FF2B5EF4-FFF2-40B4-BE49-F238E27FC236}">
                <a16:creationId xmlns:a16="http://schemas.microsoft.com/office/drawing/2014/main" id="{5A1062E6-901C-4F5D-8681-F659534D1098}"/>
              </a:ext>
            </a:extLst>
          </p:cNvPr>
          <p:cNvPicPr/>
          <p:nvPr/>
        </p:nvPicPr>
        <p:blipFill rotWithShape="1">
          <a:blip r:embed="rId4"/>
          <a:srcRect l="11741" t="16455" r="10597" b="18126"/>
          <a:stretch/>
        </p:blipFill>
        <p:spPr bwMode="auto">
          <a:xfrm>
            <a:off x="601127" y="1205970"/>
            <a:ext cx="5162858" cy="330035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20"/>
        <p:cNvGrpSpPr/>
        <p:nvPr/>
      </p:nvGrpSpPr>
      <p:grpSpPr>
        <a:xfrm>
          <a:off x="0" y="0"/>
          <a:ext cx="0" cy="0"/>
          <a:chOff x="0" y="0"/>
          <a:chExt cx="0" cy="0"/>
        </a:xfrm>
      </p:grpSpPr>
      <p:sp>
        <p:nvSpPr>
          <p:cNvPr id="121" name="Google Shape;121;p20"/>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20"/>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25" name="Google Shape;125;p20"/>
          <p:cNvSpPr txBox="1"/>
          <p:nvPr/>
        </p:nvSpPr>
        <p:spPr>
          <a:xfrm>
            <a:off x="191925" y="36875"/>
            <a:ext cx="4567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Drop off and pickups</a:t>
            </a:r>
            <a:endParaRPr b="1" i="1">
              <a:solidFill>
                <a:srgbClr val="1C4587"/>
              </a:solidFill>
              <a:latin typeface="Quicksand"/>
              <a:ea typeface="Quicksand"/>
              <a:cs typeface="Quicksand"/>
              <a:sym typeface="Quicksand"/>
            </a:endParaRPr>
          </a:p>
        </p:txBody>
      </p:sp>
      <p:sp>
        <p:nvSpPr>
          <p:cNvPr id="126" name="Google Shape;126;p20"/>
          <p:cNvSpPr txBox="1"/>
          <p:nvPr/>
        </p:nvSpPr>
        <p:spPr>
          <a:xfrm>
            <a:off x="219142" y="1317313"/>
            <a:ext cx="8723508"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t>3P’s drop off and pick-up is right outside the classroom door. </a:t>
            </a:r>
          </a:p>
          <a:p>
            <a:pPr marL="0" lvl="0" indent="0" algn="l" rtl="0">
              <a:spcBef>
                <a:spcPts val="0"/>
              </a:spcBef>
              <a:spcAft>
                <a:spcPts val="0"/>
              </a:spcAft>
              <a:buNone/>
            </a:pPr>
            <a:r>
              <a:rPr lang="en-GB" dirty="0"/>
              <a:t>Drop off is at 8.55am</a:t>
            </a:r>
          </a:p>
          <a:p>
            <a:pPr marL="0" lvl="0" indent="0" algn="l" rtl="0">
              <a:spcBef>
                <a:spcPts val="0"/>
              </a:spcBef>
              <a:spcAft>
                <a:spcPts val="0"/>
              </a:spcAft>
              <a:buNone/>
            </a:pPr>
            <a:r>
              <a:rPr lang="en-GB" dirty="0"/>
              <a:t>Pick-up is at 3.25pm</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Should you run late, please call the office and let them know. The children will be taken to the office if you are late. </a:t>
            </a:r>
          </a:p>
        </p:txBody>
      </p:sp>
      <p:sp>
        <p:nvSpPr>
          <p:cNvPr id="127" name="Google Shape;127;p20"/>
          <p:cNvSpPr txBox="1"/>
          <p:nvPr/>
        </p:nvSpPr>
        <p:spPr>
          <a:xfrm>
            <a:off x="155650" y="3063075"/>
            <a:ext cx="8787000" cy="1261854"/>
          </a:xfrm>
          <a:prstGeom prst="rect">
            <a:avLst/>
          </a:prstGeom>
          <a:noFill/>
          <a:ln>
            <a:noFill/>
          </a:ln>
        </p:spPr>
        <p:txBody>
          <a:bodyPr spcFirstLastPara="1" wrap="square" lIns="91425" tIns="91425" rIns="91425" bIns="91425" anchor="t" anchorCtr="0">
            <a:spAutoFit/>
          </a:bodyPr>
          <a:lstStyle/>
          <a:p>
            <a:pPr lvl="0"/>
            <a:r>
              <a:rPr lang="en" dirty="0">
                <a:latin typeface="Quicksand"/>
                <a:ea typeface="Quicksand"/>
                <a:cs typeface="Quicksand"/>
                <a:sym typeface="Quicksand"/>
              </a:rPr>
              <a:t>Please be aware that your child will be late if they arrive after 9.05</a:t>
            </a:r>
            <a:r>
              <a:rPr lang="en-GB" dirty="0">
                <a:latin typeface="Quicksand"/>
                <a:ea typeface="Quicksand"/>
                <a:cs typeface="Quicksand"/>
                <a:sym typeface="Quicksand"/>
              </a:rPr>
              <a:t>am. Remember that the gate may still be open for Reception children but they will have missed the register in Year 3 and so MUST go to the office before class.</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 Year 1-3- Please stay with your child until they are collected from the playground.</a:t>
            </a:r>
            <a:endParaRPr dirty="0">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31"/>
        <p:cNvGrpSpPr/>
        <p:nvPr/>
      </p:nvGrpSpPr>
      <p:grpSpPr>
        <a:xfrm>
          <a:off x="0" y="0"/>
          <a:ext cx="0" cy="0"/>
          <a:chOff x="0" y="0"/>
          <a:chExt cx="0" cy="0"/>
        </a:xfrm>
      </p:grpSpPr>
      <p:sp>
        <p:nvSpPr>
          <p:cNvPr id="132" name="Google Shape;132;p21"/>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1"/>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36" name="Google Shape;136;p21"/>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37" name="Google Shape;137;p21"/>
          <p:cNvSpPr txBox="1"/>
          <p:nvPr/>
        </p:nvSpPr>
        <p:spPr>
          <a:xfrm>
            <a:off x="207275" y="591100"/>
            <a:ext cx="5053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Quicksand"/>
                <a:ea typeface="Quicksand"/>
                <a:cs typeface="Quicksand"/>
                <a:sym typeface="Quicksand"/>
              </a:rPr>
              <a:t>It is our school policy that all children wear school uniform when attending school. School uniform is part of the school ethos and in sending their child/ren to James Wolfe Primary School, parents agree to support our policy.</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
        <p:nvSpPr>
          <p:cNvPr id="138" name="Google Shape;138;p21"/>
          <p:cNvSpPr txBox="1"/>
          <p:nvPr/>
        </p:nvSpPr>
        <p:spPr>
          <a:xfrm>
            <a:off x="293525" y="1226325"/>
            <a:ext cx="4289700" cy="307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200" b="1">
                <a:solidFill>
                  <a:schemeClr val="dk1"/>
                </a:solidFill>
                <a:latin typeface="Quicksand"/>
                <a:ea typeface="Quicksand"/>
                <a:cs typeface="Quicksand"/>
                <a:sym typeface="Quicksand"/>
              </a:rPr>
              <a:t>Our uniform consists of:</a:t>
            </a:r>
            <a:endParaRPr sz="1200" b="1">
              <a:solidFill>
                <a:schemeClr val="dk1"/>
              </a:solidFill>
              <a:latin typeface="Quicksand"/>
              <a:ea typeface="Quicksand"/>
              <a:cs typeface="Quicksand"/>
              <a:sym typeface="Quicksand"/>
            </a:endParaRPr>
          </a:p>
          <a:p>
            <a:pPr marL="457200" lvl="0" indent="-304800" algn="l" rtl="0">
              <a:lnSpc>
                <a:spcPct val="115000"/>
              </a:lnSpc>
              <a:spcBef>
                <a:spcPts val="120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White polo shirt</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Navy blue sweater or cardigan (we promote the wearing of jumpers/polo shirts with logos but plain versions in the school colours are acceptable)</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Black or grey trousers, shorts or skirts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Blue checked dress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socks or tights in school colours (white, black, navy blue or grey)</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headscarves in school colours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and discreet headbands and hair ties </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A peaked cap for summer protection (sunglasses are not permitted)</a:t>
            </a:r>
            <a:endParaRPr sz="1200">
              <a:solidFill>
                <a:schemeClr val="dk1"/>
              </a:solidFill>
              <a:latin typeface="Quicksand"/>
              <a:ea typeface="Quicksand"/>
              <a:cs typeface="Quicksand"/>
              <a:sym typeface="Quicksand"/>
            </a:endParaRPr>
          </a:p>
        </p:txBody>
      </p:sp>
      <p:sp>
        <p:nvSpPr>
          <p:cNvPr id="139" name="Google Shape;139;p21"/>
          <p:cNvSpPr txBox="1"/>
          <p:nvPr/>
        </p:nvSpPr>
        <p:spPr>
          <a:xfrm>
            <a:off x="5260475" y="250350"/>
            <a:ext cx="3760200" cy="17316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Footwear:</a:t>
            </a:r>
            <a:r>
              <a:rPr lang="en" sz="1000">
                <a:solidFill>
                  <a:schemeClr val="dk1"/>
                </a:solidFill>
                <a:latin typeface="Quicksand"/>
                <a:ea typeface="Quicksand"/>
                <a:cs typeface="Quicksand"/>
                <a:sym typeface="Quicksand"/>
              </a:rPr>
              <a:t>Black flat sensible, safe shoes or ankle high boots with good grip on the sole. Alternatively, smart, black trainers with no white or coloured flashes or patterns. Bright coloured laces are not permitted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High heels, flip flops, open-toed sandals, steel toed shoes/boots and greater than ankle high boots are unsafe &amp; not appropriate for school.  Pupils may wear boots to/from school but will need to bring a pair of shoes to change into</a:t>
            </a:r>
            <a:endParaRPr sz="1000">
              <a:solidFill>
                <a:schemeClr val="dk1"/>
              </a:solidFill>
              <a:latin typeface="Quicksand"/>
              <a:ea typeface="Quicksand"/>
              <a:cs typeface="Quicksand"/>
              <a:sym typeface="Quicksand"/>
            </a:endParaRPr>
          </a:p>
        </p:txBody>
      </p:sp>
      <p:sp>
        <p:nvSpPr>
          <p:cNvPr id="140" name="Google Shape;140;p21"/>
          <p:cNvSpPr txBox="1"/>
          <p:nvPr/>
        </p:nvSpPr>
        <p:spPr>
          <a:xfrm>
            <a:off x="5260475" y="2086673"/>
            <a:ext cx="3760200" cy="19086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dirty="0">
                <a:solidFill>
                  <a:schemeClr val="dk1"/>
                </a:solidFill>
                <a:latin typeface="Quicksand"/>
                <a:ea typeface="Quicksand"/>
                <a:cs typeface="Quicksand"/>
                <a:sym typeface="Quicksand"/>
              </a:rPr>
              <a:t>Jewellery: </a:t>
            </a:r>
            <a:r>
              <a:rPr lang="en" sz="1000" dirty="0">
                <a:solidFill>
                  <a:schemeClr val="dk1"/>
                </a:solidFill>
                <a:latin typeface="Quicksand"/>
                <a:ea typeface="Quicksand"/>
                <a:cs typeface="Quicksand"/>
                <a:sym typeface="Quicksand"/>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sz="1000" dirty="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dirty="0">
                <a:solidFill>
                  <a:schemeClr val="dk1"/>
                </a:solidFill>
                <a:latin typeface="Quicksand"/>
                <a:ea typeface="Quicksand"/>
                <a:cs typeface="Quicksand"/>
                <a:sym typeface="Quicksand"/>
              </a:rPr>
              <a:t>Make up: No make-up is to be worn to school (this includes nail polish)</a:t>
            </a:r>
            <a:endParaRPr lang="en-GB" sz="1000" dirty="0">
              <a:solidFill>
                <a:schemeClr val="dk1"/>
              </a:solidFill>
              <a:latin typeface="Quicksand"/>
              <a:ea typeface="Quicksand"/>
              <a:cs typeface="Quicksand"/>
              <a:sym typeface="Quicksand"/>
            </a:endParaRPr>
          </a:p>
        </p:txBody>
      </p:sp>
      <p:sp>
        <p:nvSpPr>
          <p:cNvPr id="141" name="Google Shape;141;p21"/>
          <p:cNvSpPr txBox="1"/>
          <p:nvPr/>
        </p:nvSpPr>
        <p:spPr>
          <a:xfrm>
            <a:off x="5742425" y="4152088"/>
            <a:ext cx="3284100" cy="8004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Quicksand"/>
                <a:ea typeface="Quicksand"/>
                <a:cs typeface="Quicksand"/>
                <a:sym typeface="Quicksand"/>
              </a:rPr>
              <a:t>Please label all school clothes with your child’s name.</a:t>
            </a:r>
            <a:r>
              <a:rPr lang="en" sz="1000">
                <a:solidFill>
                  <a:schemeClr val="dk1"/>
                </a:solidFill>
                <a:latin typeface="Quicksand"/>
                <a:ea typeface="Quicksand"/>
                <a:cs typeface="Quicksand"/>
                <a:sym typeface="Quicksand"/>
              </a:rPr>
              <a:t> We do our best to re-unite children with clothes they leave lying around the playground and building. </a:t>
            </a:r>
            <a:endParaRPr sz="1000">
              <a:latin typeface="Quicksand"/>
              <a:ea typeface="Quicksand"/>
              <a:cs typeface="Quicksand"/>
              <a:sym typeface="Quicksa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45"/>
        <p:cNvGrpSpPr/>
        <p:nvPr/>
      </p:nvGrpSpPr>
      <p:grpSpPr>
        <a:xfrm>
          <a:off x="0" y="0"/>
          <a:ext cx="0" cy="0"/>
          <a:chOff x="0" y="0"/>
          <a:chExt cx="0" cy="0"/>
        </a:xfrm>
      </p:grpSpPr>
      <p:sp>
        <p:nvSpPr>
          <p:cNvPr id="146" name="Google Shape;146;p22"/>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22"/>
          <p:cNvPicPr preferRelativeResize="0"/>
          <p:nvPr/>
        </p:nvPicPr>
        <p:blipFill>
          <a:blip r:embed="rId3">
            <a:alphaModFix/>
          </a:blip>
          <a:stretch>
            <a:fillRect/>
          </a:stretch>
        </p:blipFill>
        <p:spPr>
          <a:xfrm>
            <a:off x="6081569" y="4234650"/>
            <a:ext cx="1620776" cy="694774"/>
          </a:xfrm>
          <a:prstGeom prst="rect">
            <a:avLst/>
          </a:prstGeom>
          <a:noFill/>
          <a:ln>
            <a:noFill/>
          </a:ln>
        </p:spPr>
      </p:pic>
      <p:sp>
        <p:nvSpPr>
          <p:cNvPr id="150" name="Google Shape;150;p22"/>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Homework</a:t>
            </a:r>
            <a:endParaRPr b="1" i="1">
              <a:solidFill>
                <a:srgbClr val="1C4587"/>
              </a:solidFill>
              <a:latin typeface="Quicksand"/>
              <a:ea typeface="Quicksand"/>
              <a:cs typeface="Quicksand"/>
              <a:sym typeface="Quicksand"/>
            </a:endParaRPr>
          </a:p>
        </p:txBody>
      </p:sp>
      <p:sp>
        <p:nvSpPr>
          <p:cNvPr id="151" name="Google Shape;151;p22"/>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152" name="Google Shape;152;p22"/>
          <p:cNvSpPr txBox="1"/>
          <p:nvPr/>
        </p:nvSpPr>
        <p:spPr>
          <a:xfrm>
            <a:off x="207300" y="474514"/>
            <a:ext cx="793020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Quicksand"/>
                <a:ea typeface="Quicksand"/>
                <a:cs typeface="Quicksand"/>
                <a:sym typeface="Quicksand"/>
              </a:rPr>
              <a:t>Please read with your child for at least 15mins 5 days a week and record this in their reading records. The children should get </a:t>
            </a:r>
            <a:r>
              <a:rPr lang="en-GB" dirty="0">
                <a:latin typeface="Quicksand"/>
                <a:ea typeface="Quicksand"/>
                <a:cs typeface="Quicksand"/>
                <a:sym typeface="Quicksand"/>
              </a:rPr>
              <a:t>either a book of their own choice or they will be directed to a book at an appropriate level for them (possibly phonologically linked).</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Please practise timestables with your child. Your child has an account on Timestable </a:t>
            </a:r>
            <a:r>
              <a:rPr lang="en-GB" dirty="0">
                <a:latin typeface="Quicksand"/>
                <a:ea typeface="Quicksand"/>
                <a:cs typeface="Quicksand"/>
                <a:sym typeface="Quicksand"/>
              </a:rPr>
              <a:t>R</a:t>
            </a:r>
            <a:r>
              <a:rPr lang="en" dirty="0">
                <a:latin typeface="Quicksand"/>
                <a:ea typeface="Quicksand"/>
                <a:cs typeface="Quicksand"/>
                <a:sym typeface="Quicksand"/>
              </a:rPr>
              <a:t>ockstars </a:t>
            </a:r>
            <a:r>
              <a:rPr lang="en-GB" dirty="0">
                <a:latin typeface="Quicksand"/>
                <a:ea typeface="Quicksand"/>
                <a:cs typeface="Quicksand"/>
                <a:sym typeface="Quicksand"/>
              </a:rPr>
              <a:t>but this program focusses on division and we do not teach division as the inverse of multiplication until later in the year- </a:t>
            </a:r>
            <a:r>
              <a:rPr lang="en-GB" b="1" dirty="0">
                <a:latin typeface="Quicksand"/>
                <a:ea typeface="Quicksand"/>
                <a:cs typeface="Quicksand"/>
                <a:sym typeface="Quicksand"/>
              </a:rPr>
              <a:t>We will let you know!</a:t>
            </a:r>
            <a:r>
              <a:rPr lang="en" b="1" dirty="0">
                <a:latin typeface="Quicksand"/>
                <a:ea typeface="Quicksand"/>
                <a:cs typeface="Quicksand"/>
                <a:sym typeface="Quicksand"/>
              </a:rPr>
              <a:t>  </a:t>
            </a:r>
            <a:endParaRPr b="1"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Spellings –</a:t>
            </a:r>
            <a:r>
              <a:rPr lang="en-GB" dirty="0">
                <a:latin typeface="Quicksand"/>
                <a:ea typeface="Quicksand"/>
                <a:cs typeface="Quicksand"/>
                <a:sym typeface="Quicksand"/>
              </a:rPr>
              <a:t>we will follow a phonic based spelling programme in Year 3 you will find spellings under Homework on Google Classroom. Please practise the words for that week. </a:t>
            </a:r>
            <a:endParaRPr dirty="0">
              <a:latin typeface="Quicksand"/>
              <a:ea typeface="Quicksand"/>
              <a:cs typeface="Quicksand"/>
              <a:sym typeface="Quicksand"/>
            </a:endParaRPr>
          </a:p>
        </p:txBody>
      </p:sp>
      <p:pic>
        <p:nvPicPr>
          <p:cNvPr id="2" name="Picture 1">
            <a:extLst>
              <a:ext uri="{FF2B5EF4-FFF2-40B4-BE49-F238E27FC236}">
                <a16:creationId xmlns:a16="http://schemas.microsoft.com/office/drawing/2014/main" id="{36AF35EA-A2D8-4662-BCA5-37FF035395FB}"/>
              </a:ext>
            </a:extLst>
          </p:cNvPr>
          <p:cNvPicPr>
            <a:picLocks noChangeAspect="1"/>
          </p:cNvPicPr>
          <p:nvPr/>
        </p:nvPicPr>
        <p:blipFill>
          <a:blip r:embed="rId4"/>
          <a:stretch>
            <a:fillRect/>
          </a:stretch>
        </p:blipFill>
        <p:spPr>
          <a:xfrm>
            <a:off x="273910" y="2802312"/>
            <a:ext cx="4879646" cy="1801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69"/>
        <p:cNvGrpSpPr/>
        <p:nvPr/>
      </p:nvGrpSpPr>
      <p:grpSpPr>
        <a:xfrm>
          <a:off x="0" y="0"/>
          <a:ext cx="0" cy="0"/>
          <a:chOff x="0" y="0"/>
          <a:chExt cx="0" cy="0"/>
        </a:xfrm>
      </p:grpSpPr>
      <p:sp>
        <p:nvSpPr>
          <p:cNvPr id="170" name="Google Shape;170;p24"/>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173;p24"/>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174" name="Google Shape;174;p24"/>
          <p:cNvSpPr txBox="1"/>
          <p:nvPr/>
        </p:nvSpPr>
        <p:spPr>
          <a:xfrm>
            <a:off x="107475" y="76800"/>
            <a:ext cx="4437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Statutory testing</a:t>
            </a:r>
            <a:endParaRPr b="1" i="1">
              <a:solidFill>
                <a:srgbClr val="1C4587"/>
              </a:solidFill>
              <a:latin typeface="Quicksand"/>
              <a:ea typeface="Quicksand"/>
              <a:cs typeface="Quicksand"/>
              <a:sym typeface="Quicksand"/>
            </a:endParaRPr>
          </a:p>
        </p:txBody>
      </p:sp>
      <p:sp>
        <p:nvSpPr>
          <p:cNvPr id="175" name="Google Shape;175;p24"/>
          <p:cNvSpPr txBox="1"/>
          <p:nvPr/>
        </p:nvSpPr>
        <p:spPr>
          <a:xfrm>
            <a:off x="176575" y="637175"/>
            <a:ext cx="8413800" cy="1800463"/>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Quicksand"/>
                <a:ea typeface="Quicksand"/>
                <a:cs typeface="Quicksand"/>
                <a:sym typeface="Quicksand"/>
              </a:rPr>
              <a:t>Year 3</a:t>
            </a:r>
            <a:endParaRPr b="1" dirty="0">
              <a:latin typeface="Quicksand"/>
              <a:ea typeface="Quicksand"/>
              <a:cs typeface="Quicksand"/>
              <a:sym typeface="Quicksand"/>
            </a:endParaRPr>
          </a:p>
          <a:p>
            <a:pPr marL="0" lvl="0" indent="0" algn="l" rtl="0">
              <a:spcBef>
                <a:spcPts val="0"/>
              </a:spcBef>
              <a:spcAft>
                <a:spcPts val="0"/>
              </a:spcAft>
              <a:buNone/>
            </a:pPr>
            <a:r>
              <a:rPr lang="en" sz="1300" dirty="0">
                <a:solidFill>
                  <a:schemeClr val="dk1"/>
                </a:solidFill>
                <a:latin typeface="Quicksand"/>
                <a:ea typeface="Quicksand"/>
                <a:cs typeface="Quicksand"/>
                <a:sym typeface="Quicksand"/>
              </a:rPr>
              <a:t>In June</a:t>
            </a:r>
            <a:r>
              <a:rPr lang="en-GB" sz="1300" dirty="0">
                <a:solidFill>
                  <a:schemeClr val="dk1"/>
                </a:solidFill>
                <a:latin typeface="Quicksand"/>
                <a:ea typeface="Quicksand"/>
                <a:cs typeface="Quicksand"/>
                <a:sym typeface="Quicksand"/>
              </a:rPr>
              <a:t>of </a:t>
            </a:r>
            <a:r>
              <a:rPr lang="en-GB" sz="1300" b="1" dirty="0">
                <a:solidFill>
                  <a:schemeClr val="dk1"/>
                </a:solidFill>
                <a:latin typeface="Quicksand"/>
                <a:ea typeface="Quicksand"/>
                <a:cs typeface="Quicksand"/>
                <a:sym typeface="Quicksand"/>
              </a:rPr>
              <a:t>Year 4</a:t>
            </a:r>
            <a:r>
              <a:rPr lang="en" sz="1300" dirty="0">
                <a:solidFill>
                  <a:schemeClr val="dk1"/>
                </a:solidFill>
                <a:latin typeface="Quicksand"/>
                <a:ea typeface="Quicksand"/>
                <a:cs typeface="Quicksand"/>
                <a:sym typeface="Quicksand"/>
              </a:rPr>
              <a:t>, the children will take a Multiplication test. The purpose of the MTC is to make sure the times tables knowledge is at the expected level so that they can access the Year 5 curriculum. </a:t>
            </a:r>
          </a:p>
          <a:p>
            <a:pPr marL="0" lvl="0" indent="0" algn="l" rtl="0">
              <a:spcBef>
                <a:spcPts val="0"/>
              </a:spcBef>
              <a:spcAft>
                <a:spcPts val="0"/>
              </a:spcAft>
              <a:buNone/>
            </a:pPr>
            <a:r>
              <a:rPr lang="en" sz="1300" dirty="0">
                <a:solidFill>
                  <a:schemeClr val="dk1"/>
                </a:solidFill>
                <a:latin typeface="Quicksand"/>
                <a:ea typeface="Quicksand"/>
                <a:cs typeface="Quicksand"/>
                <a:sym typeface="Quicksand"/>
              </a:rPr>
              <a:t>We start that journey here in Year 3. The teachers will be working on these with the children in class but a good way to prepare is start early and build a daily routine practising the times tables. The children also have access to </a:t>
            </a:r>
            <a:r>
              <a:rPr lang="en" sz="1300" u="sng" dirty="0">
                <a:solidFill>
                  <a:schemeClr val="dk1"/>
                </a:solidFill>
                <a:latin typeface="Quicksand"/>
                <a:ea typeface="Quicksand"/>
                <a:cs typeface="Quicksand"/>
                <a:sym typeface="Quicksand"/>
              </a:rPr>
              <a:t>Timestable Rockstars.</a:t>
            </a:r>
            <a:r>
              <a:rPr lang="en" sz="1300" dirty="0">
                <a:solidFill>
                  <a:schemeClr val="dk1"/>
                </a:solidFill>
                <a:latin typeface="Quicksand"/>
                <a:ea typeface="Quicksand"/>
                <a:cs typeface="Quicksand"/>
                <a:sym typeface="Quicksand"/>
              </a:rPr>
              <a:t> We will share their login details with the children and share with families within the first few weeks of term. With regular practise the children will learn all the questions and gain confidence. </a:t>
            </a:r>
            <a:endParaRPr dirty="0">
              <a:latin typeface="Quicksand"/>
              <a:ea typeface="Quicksand"/>
              <a:cs typeface="Quicksand"/>
              <a:sym typeface="Quicksand"/>
            </a:endParaRPr>
          </a:p>
        </p:txBody>
      </p:sp>
      <p:sp>
        <p:nvSpPr>
          <p:cNvPr id="177" name="Google Shape;177;p24"/>
          <p:cNvSpPr txBox="1"/>
          <p:nvPr/>
        </p:nvSpPr>
        <p:spPr>
          <a:xfrm>
            <a:off x="6302700" y="176850"/>
            <a:ext cx="25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Delete as appropriate</a:t>
            </a:r>
            <a:endParaRPr/>
          </a:p>
        </p:txBody>
      </p:sp>
      <p:pic>
        <p:nvPicPr>
          <p:cNvPr id="2" name="Picture 1">
            <a:extLst>
              <a:ext uri="{FF2B5EF4-FFF2-40B4-BE49-F238E27FC236}">
                <a16:creationId xmlns:a16="http://schemas.microsoft.com/office/drawing/2014/main" id="{8FC6A7D2-FC1B-424A-AB9F-7E54F143EA57}"/>
              </a:ext>
            </a:extLst>
          </p:cNvPr>
          <p:cNvPicPr>
            <a:picLocks noChangeAspect="1"/>
          </p:cNvPicPr>
          <p:nvPr/>
        </p:nvPicPr>
        <p:blipFill>
          <a:blip r:embed="rId4"/>
          <a:stretch>
            <a:fillRect/>
          </a:stretch>
        </p:blipFill>
        <p:spPr>
          <a:xfrm>
            <a:off x="0" y="2420978"/>
            <a:ext cx="3702399" cy="2169197"/>
          </a:xfrm>
          <a:prstGeom prst="rect">
            <a:avLst/>
          </a:prstGeom>
        </p:spPr>
      </p:pic>
      <p:pic>
        <p:nvPicPr>
          <p:cNvPr id="3" name="Picture 2">
            <a:extLst>
              <a:ext uri="{FF2B5EF4-FFF2-40B4-BE49-F238E27FC236}">
                <a16:creationId xmlns:a16="http://schemas.microsoft.com/office/drawing/2014/main" id="{2FA8EA65-95AB-4258-8296-6A35A2A34E30}"/>
              </a:ext>
            </a:extLst>
          </p:cNvPr>
          <p:cNvPicPr>
            <a:picLocks noChangeAspect="1"/>
          </p:cNvPicPr>
          <p:nvPr/>
        </p:nvPicPr>
        <p:blipFill rotWithShape="1">
          <a:blip r:embed="rId5"/>
          <a:srcRect l="827" r="2305"/>
          <a:stretch/>
        </p:blipFill>
        <p:spPr>
          <a:xfrm>
            <a:off x="3722421" y="3102391"/>
            <a:ext cx="5386283" cy="7528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94"/>
        <p:cNvGrpSpPr/>
        <p:nvPr/>
      </p:nvGrpSpPr>
      <p:grpSpPr>
        <a:xfrm>
          <a:off x="0" y="0"/>
          <a:ext cx="0" cy="0"/>
          <a:chOff x="0" y="0"/>
          <a:chExt cx="0" cy="0"/>
        </a:xfrm>
      </p:grpSpPr>
      <p:sp>
        <p:nvSpPr>
          <p:cNvPr id="195" name="Google Shape;195;p2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26"/>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99" name="Google Shape;199;p26"/>
          <p:cNvSpPr txBox="1"/>
          <p:nvPr/>
        </p:nvSpPr>
        <p:spPr>
          <a:xfrm>
            <a:off x="1228300" y="153550"/>
            <a:ext cx="6402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Special educational needs and or disabilities (SEND)</a:t>
            </a:r>
            <a:endParaRPr b="1" i="1">
              <a:solidFill>
                <a:srgbClr val="1C4587"/>
              </a:solidFill>
              <a:latin typeface="Quicksand"/>
              <a:ea typeface="Quicksand"/>
              <a:cs typeface="Quicksand"/>
              <a:sym typeface="Quicksand"/>
            </a:endParaRPr>
          </a:p>
        </p:txBody>
      </p:sp>
      <p:sp>
        <p:nvSpPr>
          <p:cNvPr id="200" name="Google Shape;200;p26"/>
          <p:cNvSpPr txBox="1"/>
          <p:nvPr/>
        </p:nvSpPr>
        <p:spPr>
          <a:xfrm>
            <a:off x="268700" y="1220625"/>
            <a:ext cx="8401414"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Quicksand"/>
                <a:ea typeface="Quicksand"/>
                <a:cs typeface="Quicksand"/>
                <a:sym typeface="Quicksand"/>
              </a:rPr>
              <a:t>The SEND coordinator (SENDCo) at James WOlfe Primary School and centre for Deaf children is Carol Minkoulou</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If you have any SEND related concerns, please remember that your class teacher is the first point of contact, as they are the people in class with your children each day. Your class teacher will then share these concerns with Ms </a:t>
            </a:r>
            <a:r>
              <a:rPr lang="en" dirty="0">
                <a:solidFill>
                  <a:schemeClr val="dk1"/>
                </a:solidFill>
                <a:latin typeface="Quicksand"/>
                <a:ea typeface="Quicksand"/>
                <a:cs typeface="Quicksand"/>
                <a:sym typeface="Quicksand"/>
              </a:rPr>
              <a:t>Minkoulou</a:t>
            </a:r>
            <a:r>
              <a:rPr lang="en" dirty="0">
                <a:latin typeface="Quicksand"/>
                <a:ea typeface="Quicksand"/>
                <a:cs typeface="Quicksand"/>
                <a:sym typeface="Quicksand"/>
              </a:rPr>
              <a:t> so appropriate support can be put in place if needed.</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980</Words>
  <Application>Microsoft Office PowerPoint</Application>
  <PresentationFormat>On-screen Show (16:9)</PresentationFormat>
  <Paragraphs>66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Quicksand</vt: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Burnett</dc:creator>
  <cp:lastModifiedBy>Amanda Joyce</cp:lastModifiedBy>
  <cp:revision>19</cp:revision>
  <dcterms:modified xsi:type="dcterms:W3CDTF">2022-09-14T06:49:25Z</dcterms:modified>
</cp:coreProperties>
</file>