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Quicksand"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8C5D53-616C-4804-B53E-BA8326570851}">
  <a:tblStyle styleId="{DC8C5D53-616C-4804-B53E-BA832657085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49f985348f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49f985348f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49aba6a4f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49aba6a4f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49aba6a4f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49aba6a4f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49aba6a4f1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49aba6a4f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49aba6a4f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49aba6a4f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49aba6a4f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49aba6a4f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7e6dbd1a5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7e6dbd1a5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7cb781d6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7cb781d6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49aba6a4f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49aba6a4f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49aba6a4f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49aba6a4f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49aba6a4f1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49aba6a4f1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7d78d774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7d78d774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49aba6a4f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49aba6a4f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49aba6a4f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49aba6a4f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2800"/>
              <a:buNone/>
              <a:defRPr sz="33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16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1600"/>
              </a:spcBef>
              <a:spcAft>
                <a:spcPts val="160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
        <p:nvSpPr>
          <p:cNvPr id="56" name="Google Shape;56;p13"/>
          <p:cNvSpPr/>
          <p:nvPr/>
        </p:nvSpPr>
        <p:spPr>
          <a:xfrm>
            <a:off x="0" y="202500"/>
            <a:ext cx="9144000" cy="101400"/>
          </a:xfrm>
          <a:prstGeom prst="rect">
            <a:avLst/>
          </a:prstGeom>
          <a:solidFill>
            <a:srgbClr val="8DC821"/>
          </a:solidFill>
          <a:ln w="9525" cap="flat" cmpd="sng">
            <a:solidFill>
              <a:srgbClr val="8DC8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13"/>
          <p:cNvSpPr/>
          <p:nvPr/>
        </p:nvSpPr>
        <p:spPr>
          <a:xfrm>
            <a:off x="0" y="101250"/>
            <a:ext cx="9144000" cy="101400"/>
          </a:xfrm>
          <a:prstGeom prst="rect">
            <a:avLst/>
          </a:prstGeom>
          <a:solidFill>
            <a:srgbClr val="DA4796"/>
          </a:solidFill>
          <a:ln w="9525" cap="flat" cmpd="sng">
            <a:solidFill>
              <a:srgbClr val="DA47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13"/>
          <p:cNvSpPr/>
          <p:nvPr/>
        </p:nvSpPr>
        <p:spPr>
          <a:xfrm>
            <a:off x="0" y="0"/>
            <a:ext cx="9144000" cy="101400"/>
          </a:xfrm>
          <a:prstGeom prst="rect">
            <a:avLst/>
          </a:prstGeom>
          <a:solidFill>
            <a:srgbClr val="1F5B69"/>
          </a:solidFill>
          <a:ln w="9525" cap="flat" cmpd="sng">
            <a:solidFill>
              <a:srgbClr val="1F5B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59;p13"/>
          <p:cNvSpPr/>
          <p:nvPr/>
        </p:nvSpPr>
        <p:spPr>
          <a:xfrm rot="10800000">
            <a:off x="0" y="4839900"/>
            <a:ext cx="9144000" cy="101100"/>
          </a:xfrm>
          <a:prstGeom prst="rect">
            <a:avLst/>
          </a:prstGeom>
          <a:solidFill>
            <a:srgbClr val="8DC821"/>
          </a:solidFill>
          <a:ln w="9525" cap="flat" cmpd="sng">
            <a:solidFill>
              <a:srgbClr val="8DC8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13"/>
          <p:cNvSpPr/>
          <p:nvPr/>
        </p:nvSpPr>
        <p:spPr>
          <a:xfrm rot="10800000">
            <a:off x="0" y="4941150"/>
            <a:ext cx="9144000" cy="101100"/>
          </a:xfrm>
          <a:prstGeom prst="rect">
            <a:avLst/>
          </a:prstGeom>
          <a:solidFill>
            <a:srgbClr val="DA4796"/>
          </a:solidFill>
          <a:ln w="9525" cap="flat" cmpd="sng">
            <a:solidFill>
              <a:srgbClr val="DA479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61;p13"/>
          <p:cNvSpPr/>
          <p:nvPr/>
        </p:nvSpPr>
        <p:spPr>
          <a:xfrm rot="10800000">
            <a:off x="0" y="5042400"/>
            <a:ext cx="9144000" cy="101100"/>
          </a:xfrm>
          <a:prstGeom prst="rect">
            <a:avLst/>
          </a:prstGeom>
          <a:solidFill>
            <a:srgbClr val="1F5B69"/>
          </a:solidFill>
          <a:ln w="9525" cap="flat" cmpd="sng">
            <a:solidFill>
              <a:srgbClr val="1F5B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2800"/>
              <a:buNone/>
              <a:defRPr sz="4000" b="1" cap="none"/>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4" name="Google Shape;64;p14"/>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Arial"/>
              <a:buNone/>
              <a:defRPr sz="1400"/>
            </a:lvl6pPr>
            <a:lvl7pPr marL="3200400" lvl="6" indent="-228600" algn="l" rtl="0">
              <a:spcBef>
                <a:spcPts val="280"/>
              </a:spcBef>
              <a:spcAft>
                <a:spcPts val="0"/>
              </a:spcAft>
              <a:buClr>
                <a:schemeClr val="dk1"/>
              </a:buClr>
              <a:buSzPts val="1400"/>
              <a:buFont typeface="Arial"/>
              <a:buNone/>
              <a:defRPr sz="1400"/>
            </a:lvl7pPr>
            <a:lvl8pPr marL="3657600" lvl="7" indent="-228600" algn="l" rtl="0">
              <a:spcBef>
                <a:spcPts val="280"/>
              </a:spcBef>
              <a:spcAft>
                <a:spcPts val="0"/>
              </a:spcAft>
              <a:buClr>
                <a:schemeClr val="dk1"/>
              </a:buClr>
              <a:buSzPts val="1400"/>
              <a:buFont typeface="Arial"/>
              <a:buNone/>
              <a:defRPr sz="1400"/>
            </a:lvl8pPr>
            <a:lvl9pPr marL="4114800" lvl="8" indent="-228600" algn="l" rtl="0">
              <a:spcBef>
                <a:spcPts val="28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www.jameswolfe.greenwich.sch.uk/" TargetMode="External"/><Relationship Id="rId4" Type="http://schemas.openxmlformats.org/officeDocument/2006/relationships/hyperlink" Target="mailto:admin@jameswolfe.greenwich.sch.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mailto:admin@jameswolfe.greenwich.sch.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forms.gle/G8AgQJNSvRmHnDGx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68"/>
        <p:cNvGrpSpPr/>
        <p:nvPr/>
      </p:nvGrpSpPr>
      <p:grpSpPr>
        <a:xfrm>
          <a:off x="0" y="0"/>
          <a:ext cx="0" cy="0"/>
          <a:chOff x="0" y="0"/>
          <a:chExt cx="0" cy="0"/>
        </a:xfrm>
      </p:grpSpPr>
      <p:sp>
        <p:nvSpPr>
          <p:cNvPr id="69" name="Google Shape;69;p15"/>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72;p15"/>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73" name="Google Shape;73;p15"/>
          <p:cNvSpPr txBox="1"/>
          <p:nvPr/>
        </p:nvSpPr>
        <p:spPr>
          <a:xfrm>
            <a:off x="1235975" y="637175"/>
            <a:ext cx="6402600" cy="2909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Year 4</a:t>
            </a:r>
            <a:endParaRPr sz="3800" b="1">
              <a:solidFill>
                <a:srgbClr val="1C4587"/>
              </a:solidFill>
              <a:latin typeface="Quicksand"/>
              <a:ea typeface="Quicksand"/>
              <a:cs typeface="Quicksand"/>
              <a:sym typeface="Quicksand"/>
            </a:endParaRPr>
          </a:p>
          <a:p>
            <a:pPr marL="0" lvl="0" indent="0" algn="ctr" rtl="0">
              <a:spcBef>
                <a:spcPts val="0"/>
              </a:spcBef>
              <a:spcAft>
                <a:spcPts val="0"/>
              </a:spcAft>
              <a:buNone/>
            </a:pPr>
            <a:r>
              <a:rPr lang="en" sz="3800" b="1">
                <a:solidFill>
                  <a:srgbClr val="1C4587"/>
                </a:solidFill>
                <a:latin typeface="Quicksand"/>
                <a:ea typeface="Quicksand"/>
                <a:cs typeface="Quicksand"/>
                <a:sym typeface="Quicksand"/>
              </a:rPr>
              <a:t>Welcome to Meet the Teacher</a:t>
            </a:r>
            <a:endParaRPr sz="3800" b="1">
              <a:solidFill>
                <a:srgbClr val="1C4587"/>
              </a:solidFill>
              <a:latin typeface="Quicksand"/>
              <a:ea typeface="Quicksand"/>
              <a:cs typeface="Quicksand"/>
              <a:sym typeface="Quicksand"/>
            </a:endParaRPr>
          </a:p>
          <a:p>
            <a:pPr marL="0" lvl="0" indent="0" algn="ctr" rtl="0">
              <a:spcBef>
                <a:spcPts val="0"/>
              </a:spcBef>
              <a:spcAft>
                <a:spcPts val="0"/>
              </a:spcAft>
              <a:buNone/>
            </a:pPr>
            <a:endParaRPr sz="3800" b="1">
              <a:solidFill>
                <a:srgbClr val="1C4587"/>
              </a:solidFill>
              <a:latin typeface="Quicksand"/>
              <a:ea typeface="Quicksand"/>
              <a:cs typeface="Quicksand"/>
              <a:sym typeface="Quicksand"/>
            </a:endParaRPr>
          </a:p>
          <a:p>
            <a:pPr marL="0" lvl="0" indent="0" algn="ctr" rtl="0">
              <a:spcBef>
                <a:spcPts val="0"/>
              </a:spcBef>
              <a:spcAft>
                <a:spcPts val="0"/>
              </a:spcAft>
              <a:buNone/>
            </a:pPr>
            <a:r>
              <a:rPr lang="en" sz="2500" b="1">
                <a:solidFill>
                  <a:srgbClr val="1C4587"/>
                </a:solidFill>
                <a:latin typeface="Quicksand"/>
                <a:ea typeface="Quicksand"/>
                <a:cs typeface="Quicksand"/>
                <a:sym typeface="Quicksand"/>
              </a:rPr>
              <a:t>September 2023</a:t>
            </a:r>
            <a:endParaRPr sz="2500" b="1">
              <a:solidFill>
                <a:srgbClr val="1C4587"/>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73"/>
        <p:cNvGrpSpPr/>
        <p:nvPr/>
      </p:nvGrpSpPr>
      <p:grpSpPr>
        <a:xfrm>
          <a:off x="0" y="0"/>
          <a:ext cx="0" cy="0"/>
          <a:chOff x="0" y="0"/>
          <a:chExt cx="0" cy="0"/>
        </a:xfrm>
      </p:grpSpPr>
      <p:sp>
        <p:nvSpPr>
          <p:cNvPr id="174" name="Google Shape;174;p24"/>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4"/>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 name="Google Shape;177;p24"/>
          <p:cNvPicPr preferRelativeResize="0"/>
          <p:nvPr/>
        </p:nvPicPr>
        <p:blipFill>
          <a:blip r:embed="rId3">
            <a:alphaModFix/>
          </a:blip>
          <a:stretch>
            <a:fillRect/>
          </a:stretch>
        </p:blipFill>
        <p:spPr>
          <a:xfrm>
            <a:off x="3850300" y="4350747"/>
            <a:ext cx="1620776" cy="694774"/>
          </a:xfrm>
          <a:prstGeom prst="rect">
            <a:avLst/>
          </a:prstGeom>
          <a:noFill/>
          <a:ln>
            <a:noFill/>
          </a:ln>
        </p:spPr>
      </p:pic>
      <p:sp>
        <p:nvSpPr>
          <p:cNvPr id="178" name="Google Shape;178;p24"/>
          <p:cNvSpPr txBox="1"/>
          <p:nvPr/>
        </p:nvSpPr>
        <p:spPr>
          <a:xfrm>
            <a:off x="107475" y="76800"/>
            <a:ext cx="44373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Statutory testing</a:t>
            </a:r>
            <a:endParaRPr b="1" i="1">
              <a:solidFill>
                <a:srgbClr val="1C4587"/>
              </a:solidFill>
              <a:latin typeface="Quicksand"/>
              <a:ea typeface="Quicksand"/>
              <a:cs typeface="Quicksand"/>
              <a:sym typeface="Quicksand"/>
            </a:endParaRPr>
          </a:p>
        </p:txBody>
      </p:sp>
      <p:sp>
        <p:nvSpPr>
          <p:cNvPr id="179" name="Google Shape;179;p24"/>
          <p:cNvSpPr txBox="1"/>
          <p:nvPr/>
        </p:nvSpPr>
        <p:spPr>
          <a:xfrm>
            <a:off x="176575" y="637175"/>
            <a:ext cx="8413800" cy="2693700"/>
          </a:xfrm>
          <a:prstGeom prst="rect">
            <a:avLst/>
          </a:prstGeom>
          <a:solidFill>
            <a:srgbClr val="EAD1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latin typeface="Quicksand"/>
                <a:ea typeface="Quicksand"/>
                <a:cs typeface="Quicksand"/>
                <a:sym typeface="Quicksand"/>
              </a:rPr>
              <a:t>Year 4</a:t>
            </a:r>
            <a:endParaRPr sz="1900" b="1">
              <a:latin typeface="Quicksand"/>
              <a:ea typeface="Quicksand"/>
              <a:cs typeface="Quicksand"/>
              <a:sym typeface="Quicksand"/>
            </a:endParaRPr>
          </a:p>
          <a:p>
            <a:pPr marL="0" lvl="0" indent="0" algn="l" rtl="0">
              <a:spcBef>
                <a:spcPts val="0"/>
              </a:spcBef>
              <a:spcAft>
                <a:spcPts val="0"/>
              </a:spcAft>
              <a:buNone/>
            </a:pPr>
            <a:r>
              <a:rPr lang="en" sz="1800">
                <a:solidFill>
                  <a:schemeClr val="dk1"/>
                </a:solidFill>
                <a:latin typeface="Quicksand"/>
                <a:ea typeface="Quicksand"/>
                <a:cs typeface="Quicksand"/>
                <a:sym typeface="Quicksand"/>
              </a:rPr>
              <a:t>In June 2023, the children will take a Multiplication test. The purpose of the MTC is to make sure the times tables knowledge is at the expected level so that they can access the Year 5 curriculum. The teachers will be working on these with the children in class but a good way to prepare is start early and build a daily routine practising the times tables. The children also have access to </a:t>
            </a:r>
            <a:r>
              <a:rPr lang="en" sz="1800" u="sng">
                <a:solidFill>
                  <a:schemeClr val="dk1"/>
                </a:solidFill>
                <a:latin typeface="Quicksand"/>
                <a:ea typeface="Quicksand"/>
                <a:cs typeface="Quicksand"/>
                <a:sym typeface="Quicksand"/>
              </a:rPr>
              <a:t>Timestable Rockstars.</a:t>
            </a:r>
            <a:r>
              <a:rPr lang="en" sz="1800">
                <a:solidFill>
                  <a:schemeClr val="dk1"/>
                </a:solidFill>
                <a:latin typeface="Quicksand"/>
                <a:ea typeface="Quicksand"/>
                <a:cs typeface="Quicksand"/>
                <a:sym typeface="Quicksand"/>
              </a:rPr>
              <a:t> We will share their login details with the children and share with families within the first few weeks of term. With regular practise the children will learn all the questions and gain confidence. </a:t>
            </a:r>
            <a:endParaRPr sz="1900">
              <a:latin typeface="Quicksand"/>
              <a:ea typeface="Quicksand"/>
              <a:cs typeface="Quicksand"/>
              <a:sym typeface="Quicksa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83"/>
        <p:cNvGrpSpPr/>
        <p:nvPr/>
      </p:nvGrpSpPr>
      <p:grpSpPr>
        <a:xfrm>
          <a:off x="0" y="0"/>
          <a:ext cx="0" cy="0"/>
          <a:chOff x="0" y="0"/>
          <a:chExt cx="0" cy="0"/>
        </a:xfrm>
      </p:grpSpPr>
      <p:sp>
        <p:nvSpPr>
          <p:cNvPr id="184" name="Google Shape;184;p25"/>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5"/>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5"/>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25"/>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88" name="Google Shape;188;p25"/>
          <p:cNvSpPr txBox="1"/>
          <p:nvPr/>
        </p:nvSpPr>
        <p:spPr>
          <a:xfrm>
            <a:off x="1228300" y="153550"/>
            <a:ext cx="64026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Special educational needs and or disabilities (SEND)</a:t>
            </a:r>
            <a:endParaRPr b="1" i="1">
              <a:solidFill>
                <a:srgbClr val="1C4587"/>
              </a:solidFill>
              <a:latin typeface="Quicksand"/>
              <a:ea typeface="Quicksand"/>
              <a:cs typeface="Quicksand"/>
              <a:sym typeface="Quicksand"/>
            </a:endParaRPr>
          </a:p>
        </p:txBody>
      </p:sp>
      <p:sp>
        <p:nvSpPr>
          <p:cNvPr id="189" name="Google Shape;189;p25"/>
          <p:cNvSpPr txBox="1"/>
          <p:nvPr/>
        </p:nvSpPr>
        <p:spPr>
          <a:xfrm>
            <a:off x="268700" y="1220625"/>
            <a:ext cx="61767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The SEND coordinator (SENDCo) at James WOlfe Primary School and centre for Deaf children is Carol Minkoulou.</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If you have any SEND related concerns, please remember that your class teacher is the first point of contact, as they are the people in class with your children each day.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Your class teacher will then share these concerns with Ms </a:t>
            </a:r>
            <a:r>
              <a:rPr lang="en">
                <a:solidFill>
                  <a:schemeClr val="dk1"/>
                </a:solidFill>
                <a:latin typeface="Quicksand"/>
                <a:ea typeface="Quicksand"/>
                <a:cs typeface="Quicksand"/>
                <a:sym typeface="Quicksand"/>
              </a:rPr>
              <a:t>Minkoulou</a:t>
            </a:r>
            <a:r>
              <a:rPr lang="en">
                <a:latin typeface="Quicksand"/>
                <a:ea typeface="Quicksand"/>
                <a:cs typeface="Quicksand"/>
                <a:sym typeface="Quicksand"/>
              </a:rPr>
              <a:t> so appropriate support can be put in place if needed.</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pic>
        <p:nvPicPr>
          <p:cNvPr id="190" name="Google Shape;190;p25"/>
          <p:cNvPicPr preferRelativeResize="0"/>
          <p:nvPr/>
        </p:nvPicPr>
        <p:blipFill>
          <a:blip r:embed="rId4">
            <a:alphaModFix/>
          </a:blip>
          <a:stretch>
            <a:fillRect/>
          </a:stretch>
        </p:blipFill>
        <p:spPr>
          <a:xfrm>
            <a:off x="6918625" y="1169350"/>
            <a:ext cx="1425250" cy="2147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94"/>
        <p:cNvGrpSpPr/>
        <p:nvPr/>
      </p:nvGrpSpPr>
      <p:grpSpPr>
        <a:xfrm>
          <a:off x="0" y="0"/>
          <a:ext cx="0" cy="0"/>
          <a:chOff x="0" y="0"/>
          <a:chExt cx="0" cy="0"/>
        </a:xfrm>
      </p:grpSpPr>
      <p:sp>
        <p:nvSpPr>
          <p:cNvPr id="195" name="Google Shape;195;p26"/>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 name="Google Shape;198;p26"/>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99" name="Google Shape;199;p26"/>
          <p:cNvSpPr txBox="1"/>
          <p:nvPr/>
        </p:nvSpPr>
        <p:spPr>
          <a:xfrm>
            <a:off x="230300" y="161225"/>
            <a:ext cx="6402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Communication</a:t>
            </a:r>
            <a:endParaRPr b="1" i="1">
              <a:solidFill>
                <a:srgbClr val="1C4587"/>
              </a:solidFill>
              <a:latin typeface="Quicksand"/>
              <a:ea typeface="Quicksand"/>
              <a:cs typeface="Quicksand"/>
              <a:sym typeface="Quicksand"/>
            </a:endParaRPr>
          </a:p>
        </p:txBody>
      </p:sp>
      <p:sp>
        <p:nvSpPr>
          <p:cNvPr id="200" name="Google Shape;200;p26"/>
          <p:cNvSpPr txBox="1"/>
          <p:nvPr/>
        </p:nvSpPr>
        <p:spPr>
          <a:xfrm>
            <a:off x="191925" y="944225"/>
            <a:ext cx="80913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Class teacher is your first point of contact</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Email </a:t>
            </a:r>
            <a:r>
              <a:rPr lang="en" u="sng">
                <a:solidFill>
                  <a:schemeClr val="hlink"/>
                </a:solidFill>
                <a:latin typeface="Quicksand"/>
                <a:ea typeface="Quicksand"/>
                <a:cs typeface="Quicksand"/>
                <a:sym typeface="Quicksand"/>
                <a:hlinkClick r:id="rId4"/>
              </a:rPr>
              <a:t>admin@jameswolfe.greenwich.sch.uk</a:t>
            </a:r>
            <a:r>
              <a:rPr lang="en">
                <a:latin typeface="Quicksand"/>
                <a:ea typeface="Quicksand"/>
                <a:cs typeface="Quicksand"/>
                <a:sym typeface="Quicksand"/>
              </a:rPr>
              <a:t> </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Weekly Wolfe</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
                <a:latin typeface="Quicksand"/>
                <a:ea typeface="Quicksand"/>
                <a:cs typeface="Quicksand"/>
                <a:sym typeface="Quicksand"/>
              </a:rPr>
              <a:t>School website - </a:t>
            </a:r>
            <a:r>
              <a:rPr lang="en" u="sng">
                <a:solidFill>
                  <a:schemeClr val="hlink"/>
                </a:solidFill>
                <a:latin typeface="Quicksand"/>
                <a:ea typeface="Quicksand"/>
                <a:cs typeface="Quicksand"/>
                <a:sym typeface="Quicksand"/>
                <a:hlinkClick r:id="rId5"/>
              </a:rPr>
              <a:t>https://www.jameswolfe.greenwich.sch.uk/</a:t>
            </a:r>
            <a:r>
              <a:rPr lang="en">
                <a:latin typeface="Quicksand"/>
                <a:ea typeface="Quicksand"/>
                <a:cs typeface="Quicksand"/>
                <a:sym typeface="Quicksand"/>
              </a:rPr>
              <a:t> </a:t>
            </a:r>
            <a:endParaRPr>
              <a:latin typeface="Quicksand"/>
              <a:ea typeface="Quicksand"/>
              <a:cs typeface="Quicksand"/>
              <a:sym typeface="Quicksand"/>
            </a:endParaRPr>
          </a:p>
        </p:txBody>
      </p:sp>
      <p:sp>
        <p:nvSpPr>
          <p:cNvPr id="201" name="Google Shape;201;p26"/>
          <p:cNvSpPr txBox="1"/>
          <p:nvPr/>
        </p:nvSpPr>
        <p:spPr>
          <a:xfrm>
            <a:off x="353375" y="2063975"/>
            <a:ext cx="6402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Trips</a:t>
            </a:r>
            <a:endParaRPr b="1" i="1">
              <a:solidFill>
                <a:srgbClr val="1C4587"/>
              </a:solidFill>
              <a:latin typeface="Quicksand"/>
              <a:ea typeface="Quicksand"/>
              <a:cs typeface="Quicksand"/>
              <a:sym typeface="Quicksand"/>
            </a:endParaRPr>
          </a:p>
        </p:txBody>
      </p:sp>
      <p:sp>
        <p:nvSpPr>
          <p:cNvPr id="202" name="Google Shape;202;p26"/>
          <p:cNvSpPr txBox="1"/>
          <p:nvPr/>
        </p:nvSpPr>
        <p:spPr>
          <a:xfrm>
            <a:off x="353375" y="2625938"/>
            <a:ext cx="80913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To avoid unnecessary workload for parents, you will be informed about the school trips the children are taken on during the day (and we are asking for lots of volunteers!). We ask that you complete one form which will be sent tomorrow giving permission for your child to go on a trip. You will not need to give permission for each trip. </a:t>
            </a: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You can however speak to the class teacher for more information about individual trips should you have any queries. </a:t>
            </a:r>
            <a:endParaRPr>
              <a:latin typeface="Quicksand"/>
              <a:ea typeface="Quicksand"/>
              <a:cs typeface="Quicksand"/>
              <a:sym typeface="Quicksa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06"/>
        <p:cNvGrpSpPr/>
        <p:nvPr/>
      </p:nvGrpSpPr>
      <p:grpSpPr>
        <a:xfrm>
          <a:off x="0" y="0"/>
          <a:ext cx="0" cy="0"/>
          <a:chOff x="0" y="0"/>
          <a:chExt cx="0" cy="0"/>
        </a:xfrm>
      </p:grpSpPr>
      <p:sp>
        <p:nvSpPr>
          <p:cNvPr id="207" name="Google Shape;207;p27"/>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7"/>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7"/>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 name="Google Shape;210;p27"/>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11" name="Google Shape;211;p27"/>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Parent reps</a:t>
            </a:r>
            <a:endParaRPr b="1" i="1">
              <a:solidFill>
                <a:srgbClr val="1C4587"/>
              </a:solidFill>
              <a:latin typeface="Quicksand"/>
              <a:ea typeface="Quicksand"/>
              <a:cs typeface="Quicksand"/>
              <a:sym typeface="Quicksand"/>
            </a:endParaRPr>
          </a:p>
        </p:txBody>
      </p:sp>
      <p:sp>
        <p:nvSpPr>
          <p:cNvPr id="212" name="Google Shape;212;p27"/>
          <p:cNvSpPr txBox="1"/>
          <p:nvPr/>
        </p:nvSpPr>
        <p:spPr>
          <a:xfrm>
            <a:off x="207300" y="637175"/>
            <a:ext cx="6939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
        <p:nvSpPr>
          <p:cNvPr id="213" name="Google Shape;213;p27"/>
          <p:cNvSpPr txBox="1"/>
          <p:nvPr/>
        </p:nvSpPr>
        <p:spPr>
          <a:xfrm>
            <a:off x="253350" y="890525"/>
            <a:ext cx="8398500" cy="318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A Parent representative represents all the parents within your class and as well as supporting the Friends of James Wolfe.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The role will involve supporting the teaching with fundraising, helping with FOJW and sharing the views and questions of the whole class, making it much easier to answer questions and queries and take on board suggestions.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We are looking for at least 2 parent reps per year group</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If you would like to be a parent rep, please </a:t>
            </a:r>
            <a:r>
              <a:rPr lang="en" sz="1200" u="sng">
                <a:solidFill>
                  <a:schemeClr val="hlink"/>
                </a:solidFill>
                <a:latin typeface="Quicksand"/>
                <a:ea typeface="Quicksand"/>
                <a:cs typeface="Quicksand"/>
                <a:sym typeface="Quicksand"/>
                <a:hlinkClick r:id="rId4"/>
              </a:rPr>
              <a:t>admin@jameswolfe.greenwich.sch.uk</a:t>
            </a:r>
            <a:r>
              <a:rPr lang="en" sz="1200">
                <a:solidFill>
                  <a:srgbClr val="1E2757"/>
                </a:solidFill>
                <a:latin typeface="Quicksand"/>
                <a:ea typeface="Quicksand"/>
                <a:cs typeface="Quicksand"/>
                <a:sym typeface="Quicksand"/>
              </a:rPr>
              <a:t> </a:t>
            </a:r>
            <a:endParaRPr sz="1200">
              <a:solidFill>
                <a:srgbClr val="1E2757"/>
              </a:solidFill>
              <a:latin typeface="Quicksand"/>
              <a:ea typeface="Quicksand"/>
              <a:cs typeface="Quicksand"/>
              <a:sym typeface="Quicksand"/>
            </a:endParaRPr>
          </a:p>
          <a:p>
            <a:pPr marL="0" lvl="0" indent="0" algn="l" rtl="0">
              <a:spcBef>
                <a:spcPts val="0"/>
              </a:spcBef>
              <a:spcAft>
                <a:spcPts val="0"/>
              </a:spcAft>
              <a:buNone/>
            </a:pPr>
            <a:endParaRPr sz="1200">
              <a:solidFill>
                <a:srgbClr val="1E2757"/>
              </a:solidFill>
              <a:latin typeface="Quicksand"/>
              <a:ea typeface="Quicksand"/>
              <a:cs typeface="Quicksand"/>
              <a:sym typeface="Quicksand"/>
            </a:endParaRPr>
          </a:p>
          <a:p>
            <a:pPr marL="0" lvl="0" indent="0" algn="l" rtl="0">
              <a:spcBef>
                <a:spcPts val="0"/>
              </a:spcBef>
              <a:spcAft>
                <a:spcPts val="0"/>
              </a:spcAft>
              <a:buNone/>
            </a:pPr>
            <a:r>
              <a:rPr lang="en" sz="1500" b="1" u="sng">
                <a:solidFill>
                  <a:srgbClr val="DA4796"/>
                </a:solidFill>
                <a:latin typeface="Quicksand"/>
                <a:ea typeface="Quicksand"/>
                <a:cs typeface="Quicksand"/>
                <a:sym typeface="Quicksand"/>
              </a:rPr>
              <a:t>We will have our first meeting on Friday 22nd September at 9:15am</a:t>
            </a:r>
            <a:endParaRPr sz="1500" b="1" u="sng">
              <a:solidFill>
                <a:srgbClr val="DA4796"/>
              </a:solidFill>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217"/>
        <p:cNvGrpSpPr/>
        <p:nvPr/>
      </p:nvGrpSpPr>
      <p:grpSpPr>
        <a:xfrm>
          <a:off x="0" y="0"/>
          <a:ext cx="0" cy="0"/>
          <a:chOff x="0" y="0"/>
          <a:chExt cx="0" cy="0"/>
        </a:xfrm>
      </p:grpSpPr>
      <p:sp>
        <p:nvSpPr>
          <p:cNvPr id="218" name="Google Shape;218;p28"/>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28"/>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222" name="Google Shape;222;p28"/>
          <p:cNvSpPr txBox="1"/>
          <p:nvPr/>
        </p:nvSpPr>
        <p:spPr>
          <a:xfrm>
            <a:off x="1220625" y="1097800"/>
            <a:ext cx="6402600" cy="193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We are very excited about working with your wonderful children!</a:t>
            </a:r>
            <a:endParaRPr sz="2500" b="1" i="1">
              <a:solidFill>
                <a:srgbClr val="1C4587"/>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77"/>
        <p:cNvGrpSpPr/>
        <p:nvPr/>
      </p:nvGrpSpPr>
      <p:grpSpPr>
        <a:xfrm>
          <a:off x="0" y="0"/>
          <a:ext cx="0" cy="0"/>
          <a:chOff x="0" y="0"/>
          <a:chExt cx="0" cy="0"/>
        </a:xfrm>
      </p:grpSpPr>
      <p:sp>
        <p:nvSpPr>
          <p:cNvPr id="78" name="Google Shape;78;p16"/>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16"/>
          <p:cNvPicPr preferRelativeResize="0"/>
          <p:nvPr/>
        </p:nvPicPr>
        <p:blipFill>
          <a:blip r:embed="rId3">
            <a:alphaModFix/>
          </a:blip>
          <a:stretch>
            <a:fillRect/>
          </a:stretch>
        </p:blipFill>
        <p:spPr>
          <a:xfrm>
            <a:off x="3865650" y="4204897"/>
            <a:ext cx="1620776" cy="694774"/>
          </a:xfrm>
          <a:prstGeom prst="rect">
            <a:avLst/>
          </a:prstGeom>
          <a:noFill/>
          <a:ln>
            <a:noFill/>
          </a:ln>
        </p:spPr>
      </p:pic>
      <p:graphicFrame>
        <p:nvGraphicFramePr>
          <p:cNvPr id="82" name="Google Shape;82;p16"/>
          <p:cNvGraphicFramePr/>
          <p:nvPr/>
        </p:nvGraphicFramePr>
        <p:xfrm>
          <a:off x="188863" y="615800"/>
          <a:ext cx="3000000" cy="3000000"/>
        </p:xfrm>
        <a:graphic>
          <a:graphicData uri="http://schemas.openxmlformats.org/drawingml/2006/table">
            <a:tbl>
              <a:tblPr>
                <a:noFill/>
                <a:tableStyleId>{DC8C5D53-616C-4804-B53E-BA8326570851}</a:tableStyleId>
              </a:tblPr>
              <a:tblGrid>
                <a:gridCol w="1732375">
                  <a:extLst>
                    <a:ext uri="{9D8B030D-6E8A-4147-A177-3AD203B41FA5}">
                      <a16:colId xmlns:a16="http://schemas.microsoft.com/office/drawing/2014/main" val="20000"/>
                    </a:ext>
                  </a:extLst>
                </a:gridCol>
                <a:gridCol w="1732375">
                  <a:extLst>
                    <a:ext uri="{9D8B030D-6E8A-4147-A177-3AD203B41FA5}">
                      <a16:colId xmlns:a16="http://schemas.microsoft.com/office/drawing/2014/main" val="20001"/>
                    </a:ext>
                  </a:extLst>
                </a:gridCol>
                <a:gridCol w="1732375">
                  <a:extLst>
                    <a:ext uri="{9D8B030D-6E8A-4147-A177-3AD203B41FA5}">
                      <a16:colId xmlns:a16="http://schemas.microsoft.com/office/drawing/2014/main" val="20002"/>
                    </a:ext>
                  </a:extLst>
                </a:gridCol>
                <a:gridCol w="1732375">
                  <a:extLst>
                    <a:ext uri="{9D8B030D-6E8A-4147-A177-3AD203B41FA5}">
                      <a16:colId xmlns:a16="http://schemas.microsoft.com/office/drawing/2014/main" val="20003"/>
                    </a:ext>
                  </a:extLst>
                </a:gridCol>
                <a:gridCol w="1732375">
                  <a:extLst>
                    <a:ext uri="{9D8B030D-6E8A-4147-A177-3AD203B41FA5}">
                      <a16:colId xmlns:a16="http://schemas.microsoft.com/office/drawing/2014/main" val="20004"/>
                    </a:ext>
                  </a:extLst>
                </a:gridCol>
              </a:tblGrid>
              <a:tr h="1572700">
                <a:tc>
                  <a:txBody>
                    <a:bodyPr/>
                    <a:lstStyle/>
                    <a:p>
                      <a:pPr marL="0" lvl="0" indent="0" algn="l" rtl="0">
                        <a:spcBef>
                          <a:spcPts val="0"/>
                        </a:spcBef>
                        <a:spcAft>
                          <a:spcPts val="0"/>
                        </a:spcAft>
                        <a:buNone/>
                      </a:pPr>
                      <a:r>
                        <a:rPr lang="en" sz="1600" b="1">
                          <a:latin typeface="Quicksand"/>
                          <a:ea typeface="Quicksand"/>
                          <a:cs typeface="Quicksand"/>
                          <a:sym typeface="Quicksand"/>
                        </a:rPr>
                        <a:t>Miss Burnett</a:t>
                      </a:r>
                      <a:endParaRPr sz="1600" b="1">
                        <a:latin typeface="Quicksand"/>
                        <a:ea typeface="Quicksand"/>
                        <a:cs typeface="Quicksand"/>
                        <a:sym typeface="Quicksand"/>
                      </a:endParaRPr>
                    </a:p>
                    <a:p>
                      <a:pPr marL="0" lvl="0" indent="0" algn="l" rtl="0">
                        <a:spcBef>
                          <a:spcPts val="0"/>
                        </a:spcBef>
                        <a:spcAft>
                          <a:spcPts val="0"/>
                        </a:spcAft>
                        <a:buNone/>
                      </a:pPr>
                      <a:r>
                        <a:rPr lang="en" sz="1200" b="1">
                          <a:latin typeface="Quicksand"/>
                          <a:ea typeface="Quicksand"/>
                          <a:cs typeface="Quicksand"/>
                          <a:sym typeface="Quicksand"/>
                        </a:rPr>
                        <a:t>Year 4 YGL</a:t>
                      </a:r>
                      <a:br>
                        <a:rPr lang="en" sz="1200" b="1">
                          <a:latin typeface="Quicksand"/>
                          <a:ea typeface="Quicksand"/>
                          <a:cs typeface="Quicksand"/>
                          <a:sym typeface="Quicksand"/>
                        </a:rPr>
                      </a:br>
                      <a:r>
                        <a:rPr lang="en" sz="1200" b="1">
                          <a:latin typeface="Quicksand"/>
                          <a:ea typeface="Quicksand"/>
                          <a:cs typeface="Quicksand"/>
                          <a:sym typeface="Quicksand"/>
                        </a:rPr>
                        <a:t>CT 4M</a:t>
                      </a:r>
                      <a:endParaRPr sz="1200" b="1">
                        <a:latin typeface="Quicksand"/>
                        <a:ea typeface="Quicksand"/>
                        <a:cs typeface="Quicksand"/>
                        <a:sym typeface="Quicksand"/>
                      </a:endParaRPr>
                    </a:p>
                    <a:p>
                      <a:pPr marL="0" lvl="0" indent="0" algn="l" rtl="0">
                        <a:spcBef>
                          <a:spcPts val="0"/>
                        </a:spcBef>
                        <a:spcAft>
                          <a:spcPts val="0"/>
                        </a:spcAft>
                        <a:buNone/>
                      </a:pPr>
                      <a:endParaRPr sz="1200" b="1">
                        <a:latin typeface="Quicksand"/>
                        <a:ea typeface="Quicksand"/>
                        <a:cs typeface="Quicksand"/>
                        <a:sym typeface="Quicksand"/>
                      </a:endParaRPr>
                    </a:p>
                    <a:p>
                      <a:pPr marL="0" lvl="0" indent="0" algn="l" rtl="0">
                        <a:spcBef>
                          <a:spcPts val="0"/>
                        </a:spcBef>
                        <a:spcAft>
                          <a:spcPts val="0"/>
                        </a:spcAft>
                        <a:buNone/>
                      </a:pPr>
                      <a:endParaRPr sz="1200" b="1">
                        <a:latin typeface="Quicksand"/>
                        <a:ea typeface="Quicksand"/>
                        <a:cs typeface="Quicksand"/>
                        <a:sym typeface="Quicksand"/>
                      </a:endParaRPr>
                    </a:p>
                    <a:p>
                      <a:pPr marL="0" lvl="0" indent="0" algn="l" rtl="0">
                        <a:spcBef>
                          <a:spcPts val="0"/>
                        </a:spcBef>
                        <a:spcAft>
                          <a:spcPts val="0"/>
                        </a:spcAft>
                        <a:buNone/>
                      </a:pPr>
                      <a:endParaRPr sz="1200" b="1">
                        <a:latin typeface="Quicksand"/>
                        <a:ea typeface="Quicksand"/>
                        <a:cs typeface="Quicksand"/>
                        <a:sym typeface="Quicksand"/>
                      </a:endParaRPr>
                    </a:p>
                    <a:p>
                      <a:pPr marL="0" lvl="0" indent="0" algn="l" rtl="0">
                        <a:spcBef>
                          <a:spcPts val="0"/>
                        </a:spcBef>
                        <a:spcAft>
                          <a:spcPts val="0"/>
                        </a:spcAft>
                        <a:buNone/>
                      </a:pPr>
                      <a:endParaRPr sz="1200" b="1">
                        <a:latin typeface="Quicksand"/>
                        <a:ea typeface="Quicksand"/>
                        <a:cs typeface="Quicksand"/>
                        <a:sym typeface="Quicksand"/>
                      </a:endParaRPr>
                    </a:p>
                    <a:p>
                      <a:pPr marL="0" lvl="0" indent="0" algn="l" rtl="0">
                        <a:spcBef>
                          <a:spcPts val="0"/>
                        </a:spcBef>
                        <a:spcAft>
                          <a:spcPts val="0"/>
                        </a:spcAft>
                        <a:buNone/>
                      </a:pPr>
                      <a:endParaRPr sz="1200" b="1">
                        <a:latin typeface="Quicksand"/>
                        <a:ea typeface="Quicksand"/>
                        <a:cs typeface="Quicksand"/>
                        <a:sym typeface="Quicksand"/>
                      </a:endParaRPr>
                    </a:p>
                  </a:txBody>
                  <a:tcPr marL="91425" marR="91425" marT="91425" marB="91425">
                    <a:solidFill>
                      <a:srgbClr val="F7F1D8"/>
                    </a:solidFill>
                  </a:tcPr>
                </a:tc>
                <a:tc>
                  <a:txBody>
                    <a:bodyPr/>
                    <a:lstStyle/>
                    <a:p>
                      <a:pPr marL="0" lvl="0" indent="0" algn="l" rtl="0">
                        <a:spcBef>
                          <a:spcPts val="0"/>
                        </a:spcBef>
                        <a:spcAft>
                          <a:spcPts val="0"/>
                        </a:spcAft>
                        <a:buClr>
                          <a:schemeClr val="dk1"/>
                        </a:buClr>
                        <a:buSzPts val="1100"/>
                        <a:buFont typeface="Arial"/>
                        <a:buNone/>
                      </a:pPr>
                      <a:r>
                        <a:rPr lang="en" sz="1600" b="1">
                          <a:solidFill>
                            <a:schemeClr val="dk1"/>
                          </a:solidFill>
                          <a:latin typeface="Quicksand"/>
                          <a:ea typeface="Quicksand"/>
                          <a:cs typeface="Quicksand"/>
                          <a:sym typeface="Quicksand"/>
                        </a:rPr>
                        <a:t>Miss Parry</a:t>
                      </a:r>
                      <a:br>
                        <a:rPr lang="en" sz="1200" b="1">
                          <a:solidFill>
                            <a:schemeClr val="dk1"/>
                          </a:solidFill>
                          <a:latin typeface="Quicksand"/>
                          <a:ea typeface="Quicksand"/>
                          <a:cs typeface="Quicksand"/>
                          <a:sym typeface="Quicksand"/>
                        </a:rPr>
                      </a:br>
                      <a:r>
                        <a:rPr lang="en" sz="1200" b="1">
                          <a:solidFill>
                            <a:schemeClr val="dk1"/>
                          </a:solidFill>
                          <a:latin typeface="Quicksand"/>
                          <a:ea typeface="Quicksand"/>
                          <a:cs typeface="Quicksand"/>
                          <a:sym typeface="Quicksand"/>
                        </a:rPr>
                        <a:t>CT 4S</a:t>
                      </a:r>
                      <a:br>
                        <a:rPr lang="en" sz="1200" b="1">
                          <a:solidFill>
                            <a:schemeClr val="dk1"/>
                          </a:solidFill>
                          <a:latin typeface="Quicksand"/>
                          <a:ea typeface="Quicksand"/>
                          <a:cs typeface="Quicksand"/>
                          <a:sym typeface="Quicksand"/>
                        </a:rPr>
                      </a:br>
                      <a:endParaRPr sz="1600" b="1">
                        <a:latin typeface="Quicksand"/>
                        <a:ea typeface="Quicksand"/>
                        <a:cs typeface="Quicksand"/>
                        <a:sym typeface="Quicksand"/>
                      </a:endParaRPr>
                    </a:p>
                  </a:txBody>
                  <a:tcPr marL="91425" marR="91425" marT="91425" marB="91425">
                    <a:lnR w="9525" cap="flat" cmpd="sng">
                      <a:solidFill>
                        <a:srgbClr val="9E9E9E"/>
                      </a:solidFill>
                      <a:prstDash val="solid"/>
                      <a:round/>
                      <a:headEnd type="none" w="sm" len="sm"/>
                      <a:tailEnd type="none" w="sm" len="sm"/>
                    </a:lnR>
                    <a:solidFill>
                      <a:srgbClr val="F7F1D8"/>
                    </a:solidFill>
                  </a:tcPr>
                </a:tc>
                <a:tc>
                  <a:txBody>
                    <a:bodyPr/>
                    <a:lstStyle/>
                    <a:p>
                      <a:pPr marL="0" lvl="0" indent="0" algn="l" rtl="0">
                        <a:spcBef>
                          <a:spcPts val="0"/>
                        </a:spcBef>
                        <a:spcAft>
                          <a:spcPts val="0"/>
                        </a:spcAft>
                        <a:buClr>
                          <a:schemeClr val="dk1"/>
                        </a:buClr>
                        <a:buSzPts val="1100"/>
                        <a:buFont typeface="Arial"/>
                        <a:buNone/>
                      </a:pPr>
                      <a:r>
                        <a:rPr lang="en" sz="1600" b="1">
                          <a:solidFill>
                            <a:schemeClr val="dk1"/>
                          </a:solidFill>
                          <a:latin typeface="Quicksand"/>
                          <a:ea typeface="Quicksand"/>
                          <a:cs typeface="Quicksand"/>
                          <a:sym typeface="Quicksand"/>
                        </a:rPr>
                        <a:t>Mrs Fagg </a:t>
                      </a:r>
                      <a:r>
                        <a:rPr lang="en" sz="1200" b="1">
                          <a:solidFill>
                            <a:schemeClr val="dk1"/>
                          </a:solidFill>
                          <a:latin typeface="Quicksand"/>
                          <a:ea typeface="Quicksand"/>
                          <a:cs typeface="Quicksand"/>
                          <a:sym typeface="Quicksand"/>
                        </a:rPr>
                        <a:t>CT 4V</a:t>
                      </a:r>
                      <a:br>
                        <a:rPr lang="en" sz="1200" b="1">
                          <a:solidFill>
                            <a:schemeClr val="dk1"/>
                          </a:solidFill>
                          <a:latin typeface="Quicksand"/>
                          <a:ea typeface="Quicksand"/>
                          <a:cs typeface="Quicksand"/>
                          <a:sym typeface="Quicksand"/>
                        </a:rPr>
                      </a:br>
                      <a:endParaRPr sz="1200" b="1">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tc>
                  <a:txBody>
                    <a:bodyPr/>
                    <a:lstStyle/>
                    <a:p>
                      <a:pPr marL="0" lvl="0" indent="0" algn="l" rtl="0">
                        <a:spcBef>
                          <a:spcPts val="0"/>
                        </a:spcBef>
                        <a:spcAft>
                          <a:spcPts val="0"/>
                        </a:spcAft>
                        <a:buClr>
                          <a:schemeClr val="dk1"/>
                        </a:buClr>
                        <a:buSzPts val="1100"/>
                        <a:buFont typeface="Arial"/>
                        <a:buNone/>
                      </a:pPr>
                      <a:r>
                        <a:rPr lang="en" sz="1600" b="1">
                          <a:solidFill>
                            <a:schemeClr val="dk1"/>
                          </a:solidFill>
                          <a:latin typeface="Quicksand"/>
                          <a:ea typeface="Quicksand"/>
                          <a:cs typeface="Quicksand"/>
                          <a:sym typeface="Quicksand"/>
                        </a:rPr>
                        <a:t> Miss Bell</a:t>
                      </a:r>
                      <a:r>
                        <a:rPr lang="en" sz="1200" b="1">
                          <a:solidFill>
                            <a:schemeClr val="dk1"/>
                          </a:solidFill>
                          <a:latin typeface="Quicksand"/>
                          <a:ea typeface="Quicksand"/>
                          <a:cs typeface="Quicksand"/>
                          <a:sym typeface="Quicksand"/>
                        </a:rPr>
                        <a:t> CT 4V</a:t>
                      </a:r>
                      <a:endParaRPr sz="1600" b="1">
                        <a:solidFill>
                          <a:schemeClr val="dk1"/>
                        </a:solidFill>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tc>
                  <a:txBody>
                    <a:bodyPr/>
                    <a:lstStyle/>
                    <a:p>
                      <a:pPr marL="0" lvl="0" indent="0" algn="l" rtl="0">
                        <a:spcBef>
                          <a:spcPts val="0"/>
                        </a:spcBef>
                        <a:spcAft>
                          <a:spcPts val="0"/>
                        </a:spcAft>
                        <a:buClr>
                          <a:schemeClr val="dk1"/>
                        </a:buClr>
                        <a:buSzPts val="1100"/>
                        <a:buFont typeface="Arial"/>
                        <a:buNone/>
                      </a:pPr>
                      <a:r>
                        <a:rPr lang="en" sz="1600" b="1">
                          <a:solidFill>
                            <a:schemeClr val="dk1"/>
                          </a:solidFill>
                          <a:latin typeface="Quicksand"/>
                          <a:ea typeface="Quicksand"/>
                          <a:cs typeface="Quicksand"/>
                          <a:sym typeface="Quicksand"/>
                        </a:rPr>
                        <a:t>Mr Phillips</a:t>
                      </a:r>
                      <a:br>
                        <a:rPr lang="en" sz="1200" b="1">
                          <a:solidFill>
                            <a:schemeClr val="dk1"/>
                          </a:solidFill>
                          <a:latin typeface="Quicksand"/>
                          <a:ea typeface="Quicksand"/>
                          <a:cs typeface="Quicksand"/>
                          <a:sym typeface="Quicksand"/>
                        </a:rPr>
                      </a:br>
                      <a:r>
                        <a:rPr lang="en" sz="1200" b="1">
                          <a:solidFill>
                            <a:schemeClr val="dk1"/>
                          </a:solidFill>
                          <a:latin typeface="Quicksand"/>
                          <a:ea typeface="Quicksand"/>
                          <a:cs typeface="Quicksand"/>
                          <a:sym typeface="Quicksand"/>
                        </a:rPr>
                        <a:t>CT 4P</a:t>
                      </a:r>
                      <a:endParaRPr sz="1600" b="1">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extLst>
                  <a:ext uri="{0D108BD9-81ED-4DB2-BD59-A6C34878D82A}">
                    <a16:rowId xmlns:a16="http://schemas.microsoft.com/office/drawing/2014/main" val="10000"/>
                  </a:ext>
                </a:extLst>
              </a:tr>
              <a:tr h="1636450">
                <a:tc>
                  <a:txBody>
                    <a:bodyPr/>
                    <a:lstStyle/>
                    <a:p>
                      <a:pPr marL="0" lvl="0" indent="0" algn="l" rtl="0">
                        <a:spcBef>
                          <a:spcPts val="0"/>
                        </a:spcBef>
                        <a:spcAft>
                          <a:spcPts val="0"/>
                        </a:spcAft>
                        <a:buNone/>
                      </a:pPr>
                      <a:r>
                        <a:rPr lang="en" sz="1600" b="1">
                          <a:solidFill>
                            <a:schemeClr val="dk1"/>
                          </a:solidFill>
                          <a:latin typeface="Quicksand"/>
                          <a:ea typeface="Quicksand"/>
                          <a:cs typeface="Quicksand"/>
                          <a:sym typeface="Quicksand"/>
                        </a:rPr>
                        <a:t>Mr Lucchini</a:t>
                      </a:r>
                      <a:endParaRPr sz="1600" b="1">
                        <a:solidFill>
                          <a:schemeClr val="dk1"/>
                        </a:solidFill>
                        <a:latin typeface="Quicksand"/>
                        <a:ea typeface="Quicksand"/>
                        <a:cs typeface="Quicksand"/>
                        <a:sym typeface="Quicksand"/>
                      </a:endParaRPr>
                    </a:p>
                    <a:p>
                      <a:pPr marL="0" lvl="0" indent="0" algn="l" rtl="0">
                        <a:spcBef>
                          <a:spcPts val="0"/>
                        </a:spcBef>
                        <a:spcAft>
                          <a:spcPts val="0"/>
                        </a:spcAft>
                        <a:buNone/>
                      </a:pPr>
                      <a:r>
                        <a:rPr lang="en" sz="1200" b="1">
                          <a:solidFill>
                            <a:schemeClr val="dk1"/>
                          </a:solidFill>
                          <a:latin typeface="Quicksand"/>
                          <a:ea typeface="Quicksand"/>
                          <a:cs typeface="Quicksand"/>
                          <a:sym typeface="Quicksand"/>
                        </a:rPr>
                        <a:t>1:1 4P</a:t>
                      </a:r>
                      <a:br>
                        <a:rPr lang="en" sz="1200" b="1">
                          <a:solidFill>
                            <a:schemeClr val="dk1"/>
                          </a:solidFill>
                          <a:latin typeface="Quicksand"/>
                          <a:ea typeface="Quicksand"/>
                          <a:cs typeface="Quicksand"/>
                          <a:sym typeface="Quicksand"/>
                        </a:rPr>
                      </a:br>
                      <a:endParaRPr sz="1200" b="1">
                        <a:solidFill>
                          <a:schemeClr val="dk1"/>
                        </a:solidFill>
                        <a:latin typeface="Quicksand"/>
                        <a:ea typeface="Quicksand"/>
                        <a:cs typeface="Quicksand"/>
                        <a:sym typeface="Quicksand"/>
                      </a:endParaRPr>
                    </a:p>
                    <a:p>
                      <a:pPr marL="0" lvl="0" indent="0" algn="l" rtl="0">
                        <a:spcBef>
                          <a:spcPts val="0"/>
                        </a:spcBef>
                        <a:spcAft>
                          <a:spcPts val="0"/>
                        </a:spcAft>
                        <a:buNone/>
                      </a:pPr>
                      <a:endParaRPr sz="1200" b="1">
                        <a:solidFill>
                          <a:schemeClr val="dk1"/>
                        </a:solidFill>
                        <a:latin typeface="Quicksand"/>
                        <a:ea typeface="Quicksand"/>
                        <a:cs typeface="Quicksand"/>
                        <a:sym typeface="Quicksand"/>
                      </a:endParaRPr>
                    </a:p>
                    <a:p>
                      <a:pPr marL="0" lvl="0" indent="0" algn="l" rtl="0">
                        <a:spcBef>
                          <a:spcPts val="0"/>
                        </a:spcBef>
                        <a:spcAft>
                          <a:spcPts val="0"/>
                        </a:spcAft>
                        <a:buNone/>
                      </a:pPr>
                      <a:endParaRPr sz="1200" b="1">
                        <a:solidFill>
                          <a:schemeClr val="dk1"/>
                        </a:solidFill>
                        <a:latin typeface="Quicksand"/>
                        <a:ea typeface="Quicksand"/>
                        <a:cs typeface="Quicksand"/>
                        <a:sym typeface="Quicksand"/>
                      </a:endParaRPr>
                    </a:p>
                    <a:p>
                      <a:pPr marL="0" lvl="0" indent="0" algn="l" rtl="0">
                        <a:spcBef>
                          <a:spcPts val="0"/>
                        </a:spcBef>
                        <a:spcAft>
                          <a:spcPts val="0"/>
                        </a:spcAft>
                        <a:buNone/>
                      </a:pPr>
                      <a:endParaRPr sz="1200" b="1">
                        <a:solidFill>
                          <a:schemeClr val="dk1"/>
                        </a:solidFill>
                        <a:latin typeface="Quicksand"/>
                        <a:ea typeface="Quicksand"/>
                        <a:cs typeface="Quicksand"/>
                        <a:sym typeface="Quicksand"/>
                      </a:endParaRPr>
                    </a:p>
                    <a:p>
                      <a:pPr marL="0" lvl="0" indent="0" algn="l" rtl="0">
                        <a:spcBef>
                          <a:spcPts val="0"/>
                        </a:spcBef>
                        <a:spcAft>
                          <a:spcPts val="0"/>
                        </a:spcAft>
                        <a:buNone/>
                      </a:pPr>
                      <a:endParaRPr sz="1200" b="1">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200" b="1">
                        <a:solidFill>
                          <a:schemeClr val="dk1"/>
                        </a:solidFill>
                        <a:latin typeface="Quicksand"/>
                        <a:ea typeface="Quicksand"/>
                        <a:cs typeface="Quicksand"/>
                        <a:sym typeface="Quicksand"/>
                      </a:endParaRPr>
                    </a:p>
                  </a:txBody>
                  <a:tcPr marL="91425" marR="91425" marT="91425" marB="91425">
                    <a:solidFill>
                      <a:srgbClr val="F7F1D8"/>
                    </a:solidFill>
                  </a:tcPr>
                </a:tc>
                <a:tc>
                  <a:txBody>
                    <a:bodyPr/>
                    <a:lstStyle/>
                    <a:p>
                      <a:pPr marL="0" lvl="0" indent="0" algn="l" rtl="0">
                        <a:spcBef>
                          <a:spcPts val="0"/>
                        </a:spcBef>
                        <a:spcAft>
                          <a:spcPts val="0"/>
                        </a:spcAft>
                        <a:buNone/>
                      </a:pPr>
                      <a:r>
                        <a:rPr lang="en" sz="1600" b="1">
                          <a:solidFill>
                            <a:schemeClr val="dk1"/>
                          </a:solidFill>
                          <a:latin typeface="Quicksand"/>
                          <a:ea typeface="Quicksand"/>
                          <a:cs typeface="Quicksand"/>
                          <a:sym typeface="Quicksand"/>
                        </a:rPr>
                        <a:t>Ms Murray</a:t>
                      </a:r>
                      <a:endParaRPr sz="1600" b="1">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 sz="1200" b="1">
                          <a:solidFill>
                            <a:schemeClr val="dk1"/>
                          </a:solidFill>
                          <a:latin typeface="Quicksand"/>
                          <a:ea typeface="Quicksand"/>
                          <a:cs typeface="Quicksand"/>
                          <a:sym typeface="Quicksand"/>
                        </a:rPr>
                        <a:t>Interventions across Year Group</a:t>
                      </a:r>
                      <a:endParaRPr sz="1600" b="1">
                        <a:solidFill>
                          <a:schemeClr val="dk1"/>
                        </a:solidFill>
                        <a:latin typeface="Quicksand"/>
                        <a:ea typeface="Quicksand"/>
                        <a:cs typeface="Quicksand"/>
                        <a:sym typeface="Quicksand"/>
                      </a:endParaRPr>
                    </a:p>
                  </a:txBody>
                  <a:tcPr marL="91425" marR="91425" marT="91425" marB="91425">
                    <a:lnR w="9525" cap="flat" cmpd="sng">
                      <a:solidFill>
                        <a:srgbClr val="9E9E9E"/>
                      </a:solidFill>
                      <a:prstDash val="solid"/>
                      <a:round/>
                      <a:headEnd type="none" w="sm" len="sm"/>
                      <a:tailEnd type="none" w="sm" len="sm"/>
                    </a:lnR>
                    <a:solidFill>
                      <a:srgbClr val="F7F1D8"/>
                    </a:solidFill>
                  </a:tcPr>
                </a:tc>
                <a:tc>
                  <a:txBody>
                    <a:bodyPr/>
                    <a:lstStyle/>
                    <a:p>
                      <a:pPr marL="0" lvl="0" indent="0" algn="l" rtl="0">
                        <a:spcBef>
                          <a:spcPts val="0"/>
                        </a:spcBef>
                        <a:spcAft>
                          <a:spcPts val="0"/>
                        </a:spcAft>
                        <a:buNone/>
                      </a:pPr>
                      <a:r>
                        <a:rPr lang="en" sz="1600" b="1">
                          <a:solidFill>
                            <a:schemeClr val="dk1"/>
                          </a:solidFill>
                          <a:latin typeface="Quicksand"/>
                          <a:ea typeface="Quicksand"/>
                          <a:cs typeface="Quicksand"/>
                          <a:sym typeface="Quicksand"/>
                        </a:rPr>
                        <a:t>Ms Gray</a:t>
                      </a:r>
                      <a:endParaRPr sz="1600" b="1">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 sz="1200" b="1">
                          <a:solidFill>
                            <a:schemeClr val="dk1"/>
                          </a:solidFill>
                          <a:latin typeface="Quicksand"/>
                          <a:ea typeface="Quicksand"/>
                          <a:cs typeface="Quicksand"/>
                          <a:sym typeface="Quicksand"/>
                        </a:rPr>
                        <a:t>Teacher for the Deaf</a:t>
                      </a:r>
                      <a:endParaRPr sz="1600" b="1">
                        <a:solidFill>
                          <a:schemeClr val="dk1"/>
                        </a:solidFill>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tc>
                  <a:txBody>
                    <a:bodyPr/>
                    <a:lstStyle/>
                    <a:p>
                      <a:pPr marL="0" lvl="0" indent="0" algn="l" rtl="0">
                        <a:spcBef>
                          <a:spcPts val="0"/>
                        </a:spcBef>
                        <a:spcAft>
                          <a:spcPts val="0"/>
                        </a:spcAft>
                        <a:buClr>
                          <a:schemeClr val="dk1"/>
                        </a:buClr>
                        <a:buSzPts val="1100"/>
                        <a:buFont typeface="Arial"/>
                        <a:buNone/>
                      </a:pPr>
                      <a:r>
                        <a:rPr lang="en" sz="1600" b="1">
                          <a:solidFill>
                            <a:schemeClr val="dk1"/>
                          </a:solidFill>
                          <a:latin typeface="Quicksand"/>
                          <a:ea typeface="Quicksand"/>
                          <a:cs typeface="Quicksand"/>
                          <a:sym typeface="Quicksand"/>
                        </a:rPr>
                        <a:t>Mr Willmoth</a:t>
                      </a:r>
                      <a:endParaRPr sz="1600" b="1">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 sz="1200" b="1">
                          <a:solidFill>
                            <a:schemeClr val="dk1"/>
                          </a:solidFill>
                          <a:latin typeface="Quicksand"/>
                          <a:ea typeface="Quicksand"/>
                          <a:cs typeface="Quicksand"/>
                          <a:sym typeface="Quicksand"/>
                        </a:rPr>
                        <a:t>PE teacher /interventions</a:t>
                      </a:r>
                      <a:endParaRPr sz="1200" b="1">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200" b="1">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endParaRPr sz="1200" b="1">
                        <a:solidFill>
                          <a:schemeClr val="dk1"/>
                        </a:solidFill>
                        <a:latin typeface="Quicksand"/>
                        <a:ea typeface="Quicksand"/>
                        <a:cs typeface="Quicksand"/>
                        <a:sym typeface="Quicksand"/>
                      </a:endParaRPr>
                    </a:p>
                    <a:p>
                      <a:pPr marL="0" lvl="0" indent="0" algn="l" rtl="0">
                        <a:spcBef>
                          <a:spcPts val="0"/>
                        </a:spcBef>
                        <a:spcAft>
                          <a:spcPts val="0"/>
                        </a:spcAft>
                        <a:buNone/>
                      </a:pPr>
                      <a:endParaRPr sz="1600" b="1">
                        <a:solidFill>
                          <a:schemeClr val="dk1"/>
                        </a:solidFill>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tc>
                  <a:txBody>
                    <a:bodyPr/>
                    <a:lstStyle/>
                    <a:p>
                      <a:pPr marL="0" lvl="0" indent="0" algn="l" rtl="0">
                        <a:spcBef>
                          <a:spcPts val="0"/>
                        </a:spcBef>
                        <a:spcAft>
                          <a:spcPts val="0"/>
                        </a:spcAft>
                        <a:buClr>
                          <a:schemeClr val="dk1"/>
                        </a:buClr>
                        <a:buSzPts val="1100"/>
                        <a:buFont typeface="Arial"/>
                        <a:buNone/>
                      </a:pPr>
                      <a:r>
                        <a:rPr lang="en" sz="1600" b="1">
                          <a:solidFill>
                            <a:schemeClr val="dk1"/>
                          </a:solidFill>
                          <a:latin typeface="Quicksand"/>
                          <a:ea typeface="Quicksand"/>
                          <a:cs typeface="Quicksand"/>
                          <a:sym typeface="Quicksand"/>
                        </a:rPr>
                        <a:t>Mrs Brightman</a:t>
                      </a:r>
                      <a:endParaRPr sz="1600" b="1">
                        <a:solidFill>
                          <a:schemeClr val="dk1"/>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 sz="1200" b="1">
                          <a:solidFill>
                            <a:schemeClr val="dk1"/>
                          </a:solidFill>
                          <a:latin typeface="Quicksand"/>
                          <a:ea typeface="Quicksand"/>
                          <a:cs typeface="Quicksand"/>
                          <a:sym typeface="Quicksand"/>
                        </a:rPr>
                        <a:t>Interventions across Year Group</a:t>
                      </a:r>
                      <a:endParaRPr sz="1600" b="1">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7F1D8"/>
                    </a:solidFill>
                  </a:tcPr>
                </a:tc>
                <a:extLst>
                  <a:ext uri="{0D108BD9-81ED-4DB2-BD59-A6C34878D82A}">
                    <a16:rowId xmlns:a16="http://schemas.microsoft.com/office/drawing/2014/main" val="10001"/>
                  </a:ext>
                </a:extLst>
              </a:tr>
            </a:tbl>
          </a:graphicData>
        </a:graphic>
      </p:graphicFrame>
      <p:pic>
        <p:nvPicPr>
          <p:cNvPr id="83" name="Google Shape;83;p16"/>
          <p:cNvPicPr preferRelativeResize="0"/>
          <p:nvPr/>
        </p:nvPicPr>
        <p:blipFill rotWithShape="1">
          <a:blip r:embed="rId4">
            <a:alphaModFix/>
          </a:blip>
          <a:srcRect l="35761" t="15810" b="26987"/>
          <a:stretch/>
        </p:blipFill>
        <p:spPr>
          <a:xfrm>
            <a:off x="979300" y="1243100"/>
            <a:ext cx="842300" cy="1000100"/>
          </a:xfrm>
          <a:prstGeom prst="rect">
            <a:avLst/>
          </a:prstGeom>
          <a:noFill/>
          <a:ln>
            <a:noFill/>
          </a:ln>
        </p:spPr>
      </p:pic>
      <p:sp>
        <p:nvSpPr>
          <p:cNvPr id="84" name="Google Shape;84;p16"/>
          <p:cNvSpPr txBox="1"/>
          <p:nvPr/>
        </p:nvSpPr>
        <p:spPr>
          <a:xfrm>
            <a:off x="554400" y="79500"/>
            <a:ext cx="79308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b="1">
                <a:solidFill>
                  <a:srgbClr val="1C4587"/>
                </a:solidFill>
                <a:latin typeface="Quicksand"/>
                <a:ea typeface="Quicksand"/>
                <a:cs typeface="Quicksand"/>
                <a:sym typeface="Quicksand"/>
              </a:rPr>
              <a:t>Staff in Year 4 (attached to 4P)</a:t>
            </a:r>
            <a:endParaRPr sz="2600" b="1" i="1">
              <a:solidFill>
                <a:srgbClr val="1C4587"/>
              </a:solidFill>
              <a:latin typeface="Quicksand"/>
              <a:ea typeface="Quicksand"/>
              <a:cs typeface="Quicksand"/>
              <a:sym typeface="Quicksand"/>
            </a:endParaRPr>
          </a:p>
        </p:txBody>
      </p:sp>
      <p:pic>
        <p:nvPicPr>
          <p:cNvPr id="85" name="Google Shape;85;p16"/>
          <p:cNvPicPr preferRelativeResize="0"/>
          <p:nvPr/>
        </p:nvPicPr>
        <p:blipFill rotWithShape="1">
          <a:blip r:embed="rId5">
            <a:alphaModFix/>
          </a:blip>
          <a:srcRect l="18531" t="19090" r="21902" b="30150"/>
          <a:stretch/>
        </p:blipFill>
        <p:spPr>
          <a:xfrm>
            <a:off x="5860448" y="3072550"/>
            <a:ext cx="842301" cy="956956"/>
          </a:xfrm>
          <a:prstGeom prst="rect">
            <a:avLst/>
          </a:prstGeom>
          <a:noFill/>
          <a:ln>
            <a:noFill/>
          </a:ln>
        </p:spPr>
      </p:pic>
      <p:pic>
        <p:nvPicPr>
          <p:cNvPr id="86" name="Google Shape;86;p16"/>
          <p:cNvPicPr preferRelativeResize="0"/>
          <p:nvPr/>
        </p:nvPicPr>
        <p:blipFill>
          <a:blip r:embed="rId6">
            <a:alphaModFix/>
          </a:blip>
          <a:stretch>
            <a:fillRect/>
          </a:stretch>
        </p:blipFill>
        <p:spPr>
          <a:xfrm>
            <a:off x="2299750" y="1199912"/>
            <a:ext cx="1086498" cy="1086475"/>
          </a:xfrm>
          <a:prstGeom prst="rect">
            <a:avLst/>
          </a:prstGeom>
          <a:noFill/>
          <a:ln>
            <a:noFill/>
          </a:ln>
        </p:spPr>
      </p:pic>
      <p:pic>
        <p:nvPicPr>
          <p:cNvPr id="87" name="Google Shape;87;p16"/>
          <p:cNvPicPr preferRelativeResize="0"/>
          <p:nvPr/>
        </p:nvPicPr>
        <p:blipFill>
          <a:blip r:embed="rId7">
            <a:alphaModFix/>
          </a:blip>
          <a:stretch>
            <a:fillRect/>
          </a:stretch>
        </p:blipFill>
        <p:spPr>
          <a:xfrm>
            <a:off x="4132550" y="1156727"/>
            <a:ext cx="774517" cy="1086475"/>
          </a:xfrm>
          <a:prstGeom prst="rect">
            <a:avLst/>
          </a:prstGeom>
          <a:noFill/>
          <a:ln>
            <a:noFill/>
          </a:ln>
        </p:spPr>
      </p:pic>
      <p:pic>
        <p:nvPicPr>
          <p:cNvPr id="88" name="Google Shape;88;p16"/>
          <p:cNvPicPr preferRelativeResize="0"/>
          <p:nvPr/>
        </p:nvPicPr>
        <p:blipFill>
          <a:blip r:embed="rId8">
            <a:alphaModFix/>
          </a:blip>
          <a:stretch>
            <a:fillRect/>
          </a:stretch>
        </p:blipFill>
        <p:spPr>
          <a:xfrm>
            <a:off x="5693425" y="1156725"/>
            <a:ext cx="894744" cy="1086475"/>
          </a:xfrm>
          <a:prstGeom prst="rect">
            <a:avLst/>
          </a:prstGeom>
          <a:noFill/>
          <a:ln>
            <a:noFill/>
          </a:ln>
        </p:spPr>
      </p:pic>
      <p:pic>
        <p:nvPicPr>
          <p:cNvPr id="89" name="Google Shape;89;p16"/>
          <p:cNvPicPr preferRelativeResize="0"/>
          <p:nvPr/>
        </p:nvPicPr>
        <p:blipFill>
          <a:blip r:embed="rId9">
            <a:alphaModFix/>
          </a:blip>
          <a:stretch>
            <a:fillRect/>
          </a:stretch>
        </p:blipFill>
        <p:spPr>
          <a:xfrm>
            <a:off x="7732725" y="1052150"/>
            <a:ext cx="956300" cy="1191050"/>
          </a:xfrm>
          <a:prstGeom prst="rect">
            <a:avLst/>
          </a:prstGeom>
          <a:noFill/>
          <a:ln>
            <a:noFill/>
          </a:ln>
        </p:spPr>
      </p:pic>
      <p:pic>
        <p:nvPicPr>
          <p:cNvPr id="90" name="Google Shape;90;p16"/>
          <p:cNvPicPr preferRelativeResize="0"/>
          <p:nvPr/>
        </p:nvPicPr>
        <p:blipFill>
          <a:blip r:embed="rId10">
            <a:alphaModFix/>
          </a:blip>
          <a:stretch>
            <a:fillRect/>
          </a:stretch>
        </p:blipFill>
        <p:spPr>
          <a:xfrm>
            <a:off x="2270324" y="3053238"/>
            <a:ext cx="842300" cy="918342"/>
          </a:xfrm>
          <a:prstGeom prst="rect">
            <a:avLst/>
          </a:prstGeom>
          <a:noFill/>
          <a:ln>
            <a:noFill/>
          </a:ln>
        </p:spPr>
      </p:pic>
      <p:pic>
        <p:nvPicPr>
          <p:cNvPr id="91" name="Google Shape;91;p16"/>
          <p:cNvPicPr preferRelativeResize="0"/>
          <p:nvPr/>
        </p:nvPicPr>
        <p:blipFill>
          <a:blip r:embed="rId11">
            <a:alphaModFix/>
          </a:blip>
          <a:stretch>
            <a:fillRect/>
          </a:stretch>
        </p:blipFill>
        <p:spPr>
          <a:xfrm>
            <a:off x="7313312" y="3049862"/>
            <a:ext cx="1057275" cy="9251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95"/>
        <p:cNvGrpSpPr/>
        <p:nvPr/>
      </p:nvGrpSpPr>
      <p:grpSpPr>
        <a:xfrm>
          <a:off x="0" y="0"/>
          <a:ext cx="0" cy="0"/>
          <a:chOff x="0" y="0"/>
          <a:chExt cx="0" cy="0"/>
        </a:xfrm>
      </p:grpSpPr>
      <p:sp>
        <p:nvSpPr>
          <p:cNvPr id="96" name="Google Shape;96;p17"/>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17"/>
          <p:cNvPicPr preferRelativeResize="0"/>
          <p:nvPr/>
        </p:nvPicPr>
        <p:blipFill>
          <a:blip r:embed="rId3">
            <a:alphaModFix/>
          </a:blip>
          <a:stretch>
            <a:fillRect/>
          </a:stretch>
        </p:blipFill>
        <p:spPr>
          <a:xfrm>
            <a:off x="3865650" y="4204897"/>
            <a:ext cx="1620776" cy="694774"/>
          </a:xfrm>
          <a:prstGeom prst="rect">
            <a:avLst/>
          </a:prstGeom>
          <a:noFill/>
          <a:ln>
            <a:noFill/>
          </a:ln>
        </p:spPr>
      </p:pic>
      <p:pic>
        <p:nvPicPr>
          <p:cNvPr id="100" name="Google Shape;100;p17"/>
          <p:cNvPicPr preferRelativeResize="0"/>
          <p:nvPr/>
        </p:nvPicPr>
        <p:blipFill rotWithShape="1">
          <a:blip r:embed="rId4">
            <a:alphaModFix/>
          </a:blip>
          <a:srcRect l="13737" t="33472" r="38397" b="17426"/>
          <a:stretch/>
        </p:blipFill>
        <p:spPr>
          <a:xfrm>
            <a:off x="1124950" y="395025"/>
            <a:ext cx="6106027" cy="3523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04"/>
        <p:cNvGrpSpPr/>
        <p:nvPr/>
      </p:nvGrpSpPr>
      <p:grpSpPr>
        <a:xfrm>
          <a:off x="0" y="0"/>
          <a:ext cx="0" cy="0"/>
          <a:chOff x="0" y="0"/>
          <a:chExt cx="0" cy="0"/>
        </a:xfrm>
      </p:grpSpPr>
      <p:sp>
        <p:nvSpPr>
          <p:cNvPr id="105" name="Google Shape;105;p18"/>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 name="Google Shape;108;p18"/>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09" name="Google Shape;109;p18"/>
          <p:cNvSpPr txBox="1"/>
          <p:nvPr/>
        </p:nvSpPr>
        <p:spPr>
          <a:xfrm>
            <a:off x="1228300" y="153550"/>
            <a:ext cx="64026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a:solidFill>
                  <a:srgbClr val="1C4587"/>
                </a:solidFill>
                <a:latin typeface="Quicksand"/>
                <a:ea typeface="Quicksand"/>
                <a:cs typeface="Quicksand"/>
                <a:sym typeface="Quicksand"/>
              </a:rPr>
              <a:t>Classroom</a:t>
            </a:r>
            <a:endParaRPr sz="2500" b="1" i="1">
              <a:solidFill>
                <a:srgbClr val="1C4587"/>
              </a:solidFill>
              <a:latin typeface="Quicksand"/>
              <a:ea typeface="Quicksand"/>
              <a:cs typeface="Quicksand"/>
              <a:sym typeface="Quicksand"/>
            </a:endParaRPr>
          </a:p>
        </p:txBody>
      </p:sp>
      <p:sp>
        <p:nvSpPr>
          <p:cNvPr id="110" name="Google Shape;110;p18"/>
          <p:cNvSpPr txBox="1"/>
          <p:nvPr/>
        </p:nvSpPr>
        <p:spPr>
          <a:xfrm>
            <a:off x="3270350" y="1535375"/>
            <a:ext cx="251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Image of classroom</a:t>
            </a:r>
            <a:endParaRPr/>
          </a:p>
        </p:txBody>
      </p:sp>
      <p:pic>
        <p:nvPicPr>
          <p:cNvPr id="111" name="Google Shape;111;p18"/>
          <p:cNvPicPr preferRelativeResize="0"/>
          <p:nvPr/>
        </p:nvPicPr>
        <p:blipFill rotWithShape="1">
          <a:blip r:embed="rId4">
            <a:alphaModFix/>
          </a:blip>
          <a:srcRect l="23164" t="17716" r="25233" b="11556"/>
          <a:stretch/>
        </p:blipFill>
        <p:spPr>
          <a:xfrm>
            <a:off x="2442862" y="813351"/>
            <a:ext cx="4258277" cy="3282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15"/>
        <p:cNvGrpSpPr/>
        <p:nvPr/>
      </p:nvGrpSpPr>
      <p:grpSpPr>
        <a:xfrm>
          <a:off x="0" y="0"/>
          <a:ext cx="0" cy="0"/>
          <a:chOff x="0" y="0"/>
          <a:chExt cx="0" cy="0"/>
        </a:xfrm>
      </p:grpSpPr>
      <p:sp>
        <p:nvSpPr>
          <p:cNvPr id="116" name="Google Shape;116;p19"/>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 name="Google Shape;119;p19"/>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20" name="Google Shape;120;p19"/>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1C4587"/>
                </a:solidFill>
                <a:latin typeface="Quicksand"/>
                <a:ea typeface="Quicksand"/>
                <a:cs typeface="Quicksand"/>
                <a:sym typeface="Quicksand"/>
              </a:rPr>
              <a:t>Timetable</a:t>
            </a:r>
            <a:endParaRPr b="1" i="1">
              <a:solidFill>
                <a:srgbClr val="1C4587"/>
              </a:solidFill>
              <a:latin typeface="Quicksand"/>
              <a:ea typeface="Quicksand"/>
              <a:cs typeface="Quicksand"/>
              <a:sym typeface="Quicksand"/>
            </a:endParaRPr>
          </a:p>
        </p:txBody>
      </p:sp>
      <p:sp>
        <p:nvSpPr>
          <p:cNvPr id="121" name="Google Shape;121;p19"/>
          <p:cNvSpPr txBox="1"/>
          <p:nvPr/>
        </p:nvSpPr>
        <p:spPr>
          <a:xfrm>
            <a:off x="207300" y="637175"/>
            <a:ext cx="6939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Quicksand"/>
                <a:ea typeface="Quicksand"/>
                <a:cs typeface="Quicksand"/>
                <a:sym typeface="Quicksand"/>
              </a:rPr>
              <a:t>Although this is our timetable, things may change. We will prepare children, where appropriate for these changes and inform you if you need to send in PE kit on an alternative day.</a:t>
            </a: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
        <p:nvSpPr>
          <p:cNvPr id="122" name="Google Shape;122;p19"/>
          <p:cNvSpPr txBox="1"/>
          <p:nvPr/>
        </p:nvSpPr>
        <p:spPr>
          <a:xfrm>
            <a:off x="6732600" y="2479625"/>
            <a:ext cx="2349000" cy="2578200"/>
          </a:xfrm>
          <a:prstGeom prst="rect">
            <a:avLst/>
          </a:prstGeom>
          <a:solidFill>
            <a:srgbClr val="D9EAD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Quicksand"/>
                <a:ea typeface="Quicksand"/>
                <a:cs typeface="Quicksand"/>
                <a:sym typeface="Quicksand"/>
              </a:rPr>
              <a:t>P.E. day: Thursday Morning</a:t>
            </a:r>
            <a:endParaRPr sz="1200" b="1">
              <a:latin typeface="Quicksand"/>
              <a:ea typeface="Quicksand"/>
              <a:cs typeface="Quicksand"/>
              <a:sym typeface="Quicksand"/>
            </a:endParaRPr>
          </a:p>
          <a:p>
            <a:pPr marL="0" lvl="0" indent="0" algn="l" rtl="0">
              <a:lnSpc>
                <a:spcPct val="115000"/>
              </a:lnSpc>
              <a:spcBef>
                <a:spcPts val="1200"/>
              </a:spcBef>
              <a:spcAft>
                <a:spcPts val="0"/>
              </a:spcAft>
              <a:buNone/>
            </a:pPr>
            <a:r>
              <a:rPr lang="en" sz="1000" b="1">
                <a:solidFill>
                  <a:schemeClr val="dk1"/>
                </a:solidFill>
                <a:latin typeface="Quicksand"/>
                <a:ea typeface="Quicksand"/>
                <a:cs typeface="Quicksand"/>
                <a:sym typeface="Quicksand"/>
              </a:rPr>
              <a:t>PE Kit: </a:t>
            </a:r>
            <a:r>
              <a:rPr lang="en" sz="1000">
                <a:solidFill>
                  <a:schemeClr val="dk1"/>
                </a:solidFill>
                <a:latin typeface="Quicksand"/>
                <a:ea typeface="Quicksand"/>
                <a:cs typeface="Quicksand"/>
                <a:sym typeface="Quicksand"/>
              </a:rPr>
              <a:t>White T shirt, shorts/tracksuit bottoms/sweatshirt in school colours</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0"/>
              </a:spcAft>
              <a:buNone/>
            </a:pPr>
            <a:r>
              <a:rPr lang="en" sz="1000">
                <a:solidFill>
                  <a:schemeClr val="dk1"/>
                </a:solidFill>
                <a:latin typeface="Quicksand"/>
                <a:ea typeface="Quicksand"/>
                <a:cs typeface="Quicksand"/>
                <a:sym typeface="Quicksand"/>
              </a:rPr>
              <a:t>Trainers/black plimsolls</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a:solidFill>
                  <a:schemeClr val="dk1"/>
                </a:solidFill>
                <a:latin typeface="Quicksand"/>
                <a:ea typeface="Quicksand"/>
                <a:cs typeface="Quicksand"/>
                <a:sym typeface="Quicksand"/>
              </a:rPr>
              <a:t>Swimming: swimming costume/trunks/jammers, towel, swimming hat for long hair. Please note the swimming pool do not permit goggles without a medical note</a:t>
            </a:r>
            <a:endParaRPr sz="1200"/>
          </a:p>
        </p:txBody>
      </p:sp>
      <p:pic>
        <p:nvPicPr>
          <p:cNvPr id="123" name="Google Shape;123;p19"/>
          <p:cNvPicPr preferRelativeResize="0"/>
          <p:nvPr/>
        </p:nvPicPr>
        <p:blipFill rotWithShape="1">
          <a:blip r:embed="rId4">
            <a:alphaModFix/>
          </a:blip>
          <a:srcRect l="19947" t="26261" r="25056" b="18371"/>
          <a:stretch/>
        </p:blipFill>
        <p:spPr>
          <a:xfrm>
            <a:off x="80400" y="1176475"/>
            <a:ext cx="6652210" cy="3766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27"/>
        <p:cNvGrpSpPr/>
        <p:nvPr/>
      </p:nvGrpSpPr>
      <p:grpSpPr>
        <a:xfrm>
          <a:off x="0" y="0"/>
          <a:ext cx="0" cy="0"/>
          <a:chOff x="0" y="0"/>
          <a:chExt cx="0" cy="0"/>
        </a:xfrm>
      </p:grpSpPr>
      <p:sp>
        <p:nvSpPr>
          <p:cNvPr id="128" name="Google Shape;128;p20"/>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 name="Google Shape;131;p20"/>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32" name="Google Shape;132;p20"/>
          <p:cNvSpPr txBox="1"/>
          <p:nvPr/>
        </p:nvSpPr>
        <p:spPr>
          <a:xfrm>
            <a:off x="191925" y="36875"/>
            <a:ext cx="4567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Drop off and pickups</a:t>
            </a:r>
            <a:endParaRPr b="1" i="1">
              <a:solidFill>
                <a:srgbClr val="1C4587"/>
              </a:solidFill>
              <a:latin typeface="Quicksand"/>
              <a:ea typeface="Quicksand"/>
              <a:cs typeface="Quicksand"/>
              <a:sym typeface="Quicksand"/>
            </a:endParaRPr>
          </a:p>
        </p:txBody>
      </p:sp>
      <p:sp>
        <p:nvSpPr>
          <p:cNvPr id="133" name="Google Shape;133;p20"/>
          <p:cNvSpPr txBox="1"/>
          <p:nvPr/>
        </p:nvSpPr>
        <p:spPr>
          <a:xfrm>
            <a:off x="339150" y="1105075"/>
            <a:ext cx="8411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Drop-off at RH is 8.45am (or just before, please) in their line on the playground.</a:t>
            </a:r>
            <a:endParaRPr/>
          </a:p>
          <a:p>
            <a:pPr marL="0" lvl="0" indent="0" algn="l" rtl="0">
              <a:spcBef>
                <a:spcPts val="0"/>
              </a:spcBef>
              <a:spcAft>
                <a:spcPts val="0"/>
              </a:spcAft>
              <a:buNone/>
            </a:pPr>
            <a:endParaRPr/>
          </a:p>
          <a:p>
            <a:pPr marL="0" lvl="0" indent="0" algn="l" rtl="0">
              <a:spcBef>
                <a:spcPts val="0"/>
              </a:spcBef>
              <a:spcAft>
                <a:spcPts val="0"/>
              </a:spcAft>
              <a:buNone/>
            </a:pPr>
            <a:r>
              <a:rPr lang="en"/>
              <a:t>Pick-up at RH is at 3.15pm from the same area as drop off.</a:t>
            </a:r>
            <a:endParaRPr/>
          </a:p>
        </p:txBody>
      </p:sp>
      <p:sp>
        <p:nvSpPr>
          <p:cNvPr id="134" name="Google Shape;134;p20"/>
          <p:cNvSpPr txBox="1"/>
          <p:nvPr/>
        </p:nvSpPr>
        <p:spPr>
          <a:xfrm>
            <a:off x="110725" y="2864100"/>
            <a:ext cx="8787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Please be aware that your child will be late if they arrive after 8.50- please sign in through the office if you are a late arrival..</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If you would like your child to walk home alone, please email </a:t>
            </a:r>
            <a:r>
              <a:rPr lang="en" sz="1200">
                <a:latin typeface="Quicksand"/>
                <a:ea typeface="Quicksand"/>
                <a:cs typeface="Quicksand"/>
                <a:sym typeface="Quicksand"/>
              </a:rPr>
              <a:t>complete the Form </a:t>
            </a:r>
            <a:r>
              <a:rPr lang="en" sz="1200" u="sng">
                <a:solidFill>
                  <a:schemeClr val="hlink"/>
                </a:solidFill>
                <a:latin typeface="Quicksand"/>
                <a:ea typeface="Quicksand"/>
                <a:cs typeface="Quicksand"/>
                <a:sym typeface="Quicksand"/>
                <a:hlinkClick r:id="rId4"/>
              </a:rPr>
              <a:t>here</a:t>
            </a:r>
            <a:r>
              <a:rPr lang="en" sz="1200" u="sng">
                <a:solidFill>
                  <a:schemeClr val="hlink"/>
                </a:solidFill>
                <a:latin typeface="Quicksand"/>
                <a:ea typeface="Quicksand"/>
                <a:cs typeface="Quicksand"/>
                <a:sym typeface="Quicksand"/>
                <a:hlinkClick r:id="rId4"/>
              </a:rPr>
              <a:t>  </a:t>
            </a:r>
            <a:endParaRPr>
              <a:latin typeface="Quicksand"/>
              <a:ea typeface="Quicksand"/>
              <a:cs typeface="Quicksand"/>
              <a:sym typeface="Quicksa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38"/>
        <p:cNvGrpSpPr/>
        <p:nvPr/>
      </p:nvGrpSpPr>
      <p:grpSpPr>
        <a:xfrm>
          <a:off x="0" y="0"/>
          <a:ext cx="0" cy="0"/>
          <a:chOff x="0" y="0"/>
          <a:chExt cx="0" cy="0"/>
        </a:xfrm>
      </p:grpSpPr>
      <p:sp>
        <p:nvSpPr>
          <p:cNvPr id="139" name="Google Shape;139;p21"/>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1"/>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1"/>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21"/>
          <p:cNvPicPr preferRelativeResize="0"/>
          <p:nvPr/>
        </p:nvPicPr>
        <p:blipFill>
          <a:blip r:embed="rId3">
            <a:alphaModFix/>
          </a:blip>
          <a:stretch>
            <a:fillRect/>
          </a:stretch>
        </p:blipFill>
        <p:spPr>
          <a:xfrm>
            <a:off x="7460950" y="155997"/>
            <a:ext cx="1620776" cy="694774"/>
          </a:xfrm>
          <a:prstGeom prst="rect">
            <a:avLst/>
          </a:prstGeom>
          <a:noFill/>
          <a:ln>
            <a:noFill/>
          </a:ln>
        </p:spPr>
      </p:pic>
      <p:sp>
        <p:nvSpPr>
          <p:cNvPr id="143" name="Google Shape;143;p21"/>
          <p:cNvSpPr txBox="1"/>
          <p:nvPr/>
        </p:nvSpPr>
        <p:spPr>
          <a:xfrm>
            <a:off x="191925" y="36875"/>
            <a:ext cx="4567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PE</a:t>
            </a:r>
            <a:endParaRPr b="1" i="1">
              <a:solidFill>
                <a:srgbClr val="1C4587"/>
              </a:solidFill>
              <a:latin typeface="Quicksand"/>
              <a:ea typeface="Quicksand"/>
              <a:cs typeface="Quicksand"/>
              <a:sym typeface="Quicksand"/>
            </a:endParaRPr>
          </a:p>
        </p:txBody>
      </p:sp>
      <p:sp>
        <p:nvSpPr>
          <p:cNvPr id="144" name="Google Shape;144;p21"/>
          <p:cNvSpPr txBox="1"/>
          <p:nvPr/>
        </p:nvSpPr>
        <p:spPr>
          <a:xfrm>
            <a:off x="339150" y="1105075"/>
            <a:ext cx="8411700" cy="3186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Clr>
                <a:schemeClr val="dk1"/>
              </a:buClr>
              <a:buSzPts val="1100"/>
              <a:buFont typeface="Arial"/>
              <a:buNone/>
            </a:pPr>
            <a:r>
              <a:rPr lang="en" sz="1700" b="1" i="1">
                <a:solidFill>
                  <a:srgbClr val="222222"/>
                </a:solidFill>
                <a:highlight>
                  <a:srgbClr val="FFFFFF"/>
                </a:highlight>
              </a:rPr>
              <a:t>AM PE:</a:t>
            </a:r>
            <a:r>
              <a:rPr lang="en" sz="1700" b="1">
                <a:solidFill>
                  <a:srgbClr val="222222"/>
                </a:solidFill>
                <a:highlight>
                  <a:srgbClr val="FFFFFF"/>
                </a:highlight>
              </a:rPr>
              <a:t> </a:t>
            </a:r>
            <a:endParaRPr sz="1700" b="1">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1700" b="1">
                <a:solidFill>
                  <a:srgbClr val="222222"/>
                </a:solidFill>
                <a:highlight>
                  <a:srgbClr val="FFFFFF"/>
                </a:highlight>
              </a:rPr>
              <a:t>If children have PE in the morning, they should come to school in their PE kits but bring their uniform. Children will then change into their uniform at the end of their session for the rest of the day. </a:t>
            </a:r>
            <a:endParaRPr sz="1700" b="1">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sz="1700" b="1">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1700" b="1" i="1">
                <a:solidFill>
                  <a:srgbClr val="222222"/>
                </a:solidFill>
                <a:highlight>
                  <a:srgbClr val="FFFFFF"/>
                </a:highlight>
              </a:rPr>
              <a:t>PM PE: </a:t>
            </a:r>
            <a:endParaRPr sz="1700" b="1" i="1">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 sz="1700" b="1">
                <a:solidFill>
                  <a:srgbClr val="222222"/>
                </a:solidFill>
                <a:highlight>
                  <a:srgbClr val="FFFFFF"/>
                </a:highlight>
              </a:rPr>
              <a:t>If children have PE in the afternoon, they should come to school in their school uniform but bring their PE kits to change into for their PE session. Children can then go home in their kits.</a:t>
            </a:r>
            <a:endParaRPr sz="1700" b="1">
              <a:solidFill>
                <a:srgbClr val="222222"/>
              </a:solidFill>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48"/>
        <p:cNvGrpSpPr/>
        <p:nvPr/>
      </p:nvGrpSpPr>
      <p:grpSpPr>
        <a:xfrm>
          <a:off x="0" y="0"/>
          <a:ext cx="0" cy="0"/>
          <a:chOff x="0" y="0"/>
          <a:chExt cx="0" cy="0"/>
        </a:xfrm>
      </p:grpSpPr>
      <p:sp>
        <p:nvSpPr>
          <p:cNvPr id="149" name="Google Shape;149;p22"/>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2"/>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2"/>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22"/>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53" name="Google Shape;153;p22"/>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Uniform</a:t>
            </a:r>
            <a:endParaRPr b="1" i="1">
              <a:solidFill>
                <a:srgbClr val="1C4587"/>
              </a:solidFill>
              <a:latin typeface="Quicksand"/>
              <a:ea typeface="Quicksand"/>
              <a:cs typeface="Quicksand"/>
              <a:sym typeface="Quicksand"/>
            </a:endParaRPr>
          </a:p>
        </p:txBody>
      </p:sp>
      <p:sp>
        <p:nvSpPr>
          <p:cNvPr id="154" name="Google Shape;154;p22"/>
          <p:cNvSpPr txBox="1"/>
          <p:nvPr/>
        </p:nvSpPr>
        <p:spPr>
          <a:xfrm>
            <a:off x="207275" y="591100"/>
            <a:ext cx="50532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Quicksand"/>
                <a:ea typeface="Quicksand"/>
                <a:cs typeface="Quicksand"/>
                <a:sym typeface="Quicksand"/>
              </a:rPr>
              <a:t>It is our school policy that all children wear school uniform when attending school. School uniform is part of the school ethos and in sending their child to James Wolfe Primary School, parents agree to support our policy.</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
        <p:nvSpPr>
          <p:cNvPr id="155" name="Google Shape;155;p22"/>
          <p:cNvSpPr txBox="1"/>
          <p:nvPr/>
        </p:nvSpPr>
        <p:spPr>
          <a:xfrm>
            <a:off x="293525" y="1226325"/>
            <a:ext cx="4289700" cy="307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200" b="1">
                <a:solidFill>
                  <a:schemeClr val="dk1"/>
                </a:solidFill>
                <a:latin typeface="Quicksand"/>
                <a:ea typeface="Quicksand"/>
                <a:cs typeface="Quicksand"/>
                <a:sym typeface="Quicksand"/>
              </a:rPr>
              <a:t>Our uniform consists of:</a:t>
            </a:r>
            <a:endParaRPr sz="1200" b="1">
              <a:solidFill>
                <a:schemeClr val="dk1"/>
              </a:solidFill>
              <a:latin typeface="Quicksand"/>
              <a:ea typeface="Quicksand"/>
              <a:cs typeface="Quicksand"/>
              <a:sym typeface="Quicksand"/>
            </a:endParaRPr>
          </a:p>
          <a:p>
            <a:pPr marL="457200" lvl="0" indent="-304800" algn="l" rtl="0">
              <a:lnSpc>
                <a:spcPct val="115000"/>
              </a:lnSpc>
              <a:spcBef>
                <a:spcPts val="120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White polo shirt</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Navy blue sweater or cardigan (we promote the wearing of jumpers/polo shirts with logos but plain versions in the school colours are acceptable)</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Black or grey trousers, shorts or skirts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Blue checked dress</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socks or tights in school colours (white, black, navy blue or grey)</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headscarves </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Plain and discreet headbands and hair ties </a:t>
            </a:r>
            <a:endParaRPr sz="1200">
              <a:solidFill>
                <a:schemeClr val="dk1"/>
              </a:solidFill>
              <a:latin typeface="Quicksand"/>
              <a:ea typeface="Quicksand"/>
              <a:cs typeface="Quicksand"/>
              <a:sym typeface="Quicksand"/>
            </a:endParaRPr>
          </a:p>
          <a:p>
            <a:pPr marL="457200" lvl="0" indent="-304800" algn="l" rtl="0">
              <a:lnSpc>
                <a:spcPct val="115000"/>
              </a:lnSpc>
              <a:spcBef>
                <a:spcPts val="0"/>
              </a:spcBef>
              <a:spcAft>
                <a:spcPts val="0"/>
              </a:spcAft>
              <a:buClr>
                <a:schemeClr val="dk1"/>
              </a:buClr>
              <a:buSzPts val="1200"/>
              <a:buFont typeface="Quicksand"/>
              <a:buChar char="●"/>
            </a:pPr>
            <a:r>
              <a:rPr lang="en" sz="1200">
                <a:solidFill>
                  <a:schemeClr val="dk1"/>
                </a:solidFill>
                <a:latin typeface="Quicksand"/>
                <a:ea typeface="Quicksand"/>
                <a:cs typeface="Quicksand"/>
                <a:sym typeface="Quicksand"/>
              </a:rPr>
              <a:t>A peaked cap for summer protection (sunglasses are not permitted)</a:t>
            </a:r>
            <a:endParaRPr sz="1200">
              <a:solidFill>
                <a:schemeClr val="dk1"/>
              </a:solidFill>
              <a:latin typeface="Quicksand"/>
              <a:ea typeface="Quicksand"/>
              <a:cs typeface="Quicksand"/>
              <a:sym typeface="Quicksand"/>
            </a:endParaRPr>
          </a:p>
        </p:txBody>
      </p:sp>
      <p:sp>
        <p:nvSpPr>
          <p:cNvPr id="156" name="Google Shape;156;p22"/>
          <p:cNvSpPr txBox="1"/>
          <p:nvPr/>
        </p:nvSpPr>
        <p:spPr>
          <a:xfrm>
            <a:off x="5260475" y="250350"/>
            <a:ext cx="3760200" cy="1731600"/>
          </a:xfrm>
          <a:prstGeom prst="rect">
            <a:avLst/>
          </a:prstGeom>
          <a:solidFill>
            <a:srgbClr val="D9EAD3"/>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000" b="1">
                <a:solidFill>
                  <a:schemeClr val="dk1"/>
                </a:solidFill>
                <a:latin typeface="Quicksand"/>
                <a:ea typeface="Quicksand"/>
                <a:cs typeface="Quicksand"/>
                <a:sym typeface="Quicksand"/>
              </a:rPr>
              <a:t>Footwear:</a:t>
            </a:r>
            <a:r>
              <a:rPr lang="en" sz="1000">
                <a:solidFill>
                  <a:schemeClr val="dk1"/>
                </a:solidFill>
                <a:latin typeface="Quicksand"/>
                <a:ea typeface="Quicksand"/>
                <a:cs typeface="Quicksand"/>
                <a:sym typeface="Quicksand"/>
              </a:rPr>
              <a:t>Black flat sensible, safe shoes or ankle high boots with good grip on the sole. Alternatively, smart, black trainers with no white or coloured flashes or patterns. Bright coloured laces are not permitted</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a:solidFill>
                  <a:schemeClr val="dk1"/>
                </a:solidFill>
                <a:latin typeface="Quicksand"/>
                <a:ea typeface="Quicksand"/>
                <a:cs typeface="Quicksand"/>
                <a:sym typeface="Quicksand"/>
              </a:rPr>
              <a:t>High heels, flip flops, open-toed sandals, steel toed shoes/boots and greater than ankle high boots are unsafe &amp; not appropriate for school.  Pupils may wear boots to/from school but will need to bring a pair of shoes to change into</a:t>
            </a:r>
            <a:endParaRPr sz="1000">
              <a:solidFill>
                <a:schemeClr val="dk1"/>
              </a:solidFill>
              <a:latin typeface="Quicksand"/>
              <a:ea typeface="Quicksand"/>
              <a:cs typeface="Quicksand"/>
              <a:sym typeface="Quicksand"/>
            </a:endParaRPr>
          </a:p>
        </p:txBody>
      </p:sp>
      <p:sp>
        <p:nvSpPr>
          <p:cNvPr id="157" name="Google Shape;157;p22"/>
          <p:cNvSpPr txBox="1"/>
          <p:nvPr/>
        </p:nvSpPr>
        <p:spPr>
          <a:xfrm>
            <a:off x="5260475" y="2039988"/>
            <a:ext cx="3760200" cy="19086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000" b="1">
                <a:solidFill>
                  <a:schemeClr val="dk1"/>
                </a:solidFill>
                <a:latin typeface="Quicksand"/>
                <a:ea typeface="Quicksand"/>
                <a:cs typeface="Quicksand"/>
                <a:sym typeface="Quicksand"/>
              </a:rPr>
              <a:t>Jewellery: </a:t>
            </a:r>
            <a:r>
              <a:rPr lang="en" sz="1000">
                <a:solidFill>
                  <a:schemeClr val="dk1"/>
                </a:solidFill>
                <a:latin typeface="Quicksand"/>
                <a:ea typeface="Quicksand"/>
                <a:cs typeface="Quicksand"/>
                <a:sym typeface="Quicksand"/>
              </a:rPr>
              <a:t>It is encouraged that pupils do not wear jewellery to school, especially as individuals become very upset if a treasured piece of jewellery goes missing or is damaged. The only acceptable items of jewellery permitted are small studs for pierced ears and sensible watches. Please note that the school will be unable to take any responsibility for any jewellery/watches lost or damaged.</a:t>
            </a:r>
            <a:endParaRPr sz="1000">
              <a:solidFill>
                <a:schemeClr val="dk1"/>
              </a:solidFill>
              <a:latin typeface="Quicksand"/>
              <a:ea typeface="Quicksand"/>
              <a:cs typeface="Quicksand"/>
              <a:sym typeface="Quicksand"/>
            </a:endParaRPr>
          </a:p>
          <a:p>
            <a:pPr marL="0" lvl="0" indent="0" algn="l" rtl="0">
              <a:lnSpc>
                <a:spcPct val="115000"/>
              </a:lnSpc>
              <a:spcBef>
                <a:spcPts val="1200"/>
              </a:spcBef>
              <a:spcAft>
                <a:spcPts val="1200"/>
              </a:spcAft>
              <a:buNone/>
            </a:pPr>
            <a:r>
              <a:rPr lang="en" sz="1000">
                <a:solidFill>
                  <a:schemeClr val="dk1"/>
                </a:solidFill>
                <a:latin typeface="Quicksand"/>
                <a:ea typeface="Quicksand"/>
                <a:cs typeface="Quicksand"/>
                <a:sym typeface="Quicksand"/>
              </a:rPr>
              <a:t>Make up: No make-up is to be worn to school (this includes nail polish)</a:t>
            </a:r>
            <a:endParaRPr sz="1000">
              <a:solidFill>
                <a:schemeClr val="dk1"/>
              </a:solidFill>
              <a:latin typeface="Quicksand"/>
              <a:ea typeface="Quicksand"/>
              <a:cs typeface="Quicksand"/>
              <a:sym typeface="Quicksand"/>
            </a:endParaRPr>
          </a:p>
        </p:txBody>
      </p:sp>
      <p:sp>
        <p:nvSpPr>
          <p:cNvPr id="158" name="Google Shape;158;p22"/>
          <p:cNvSpPr txBox="1"/>
          <p:nvPr/>
        </p:nvSpPr>
        <p:spPr>
          <a:xfrm>
            <a:off x="5742425" y="4152088"/>
            <a:ext cx="3284100" cy="800400"/>
          </a:xfrm>
          <a:prstGeom prst="rect">
            <a:avLst/>
          </a:prstGeom>
          <a:solidFill>
            <a:srgbClr val="EAD1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Quicksand"/>
                <a:ea typeface="Quicksand"/>
                <a:cs typeface="Quicksand"/>
                <a:sym typeface="Quicksand"/>
              </a:rPr>
              <a:t>Please label all school clothes with your child’s name.</a:t>
            </a:r>
            <a:r>
              <a:rPr lang="en" sz="1000">
                <a:solidFill>
                  <a:schemeClr val="dk1"/>
                </a:solidFill>
                <a:latin typeface="Quicksand"/>
                <a:ea typeface="Quicksand"/>
                <a:cs typeface="Quicksand"/>
                <a:sym typeface="Quicksand"/>
              </a:rPr>
              <a:t> We do our best to re-unite children with clothes they leave lying around the playground and building. </a:t>
            </a:r>
            <a:endParaRPr sz="1000">
              <a:latin typeface="Quicksand"/>
              <a:ea typeface="Quicksand"/>
              <a:cs typeface="Quicksand"/>
              <a:sym typeface="Quicksa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E3F7"/>
        </a:solidFill>
        <a:effectLst/>
      </p:bgPr>
    </p:bg>
    <p:spTree>
      <p:nvGrpSpPr>
        <p:cNvPr id="1" name="Shape 162"/>
        <p:cNvGrpSpPr/>
        <p:nvPr/>
      </p:nvGrpSpPr>
      <p:grpSpPr>
        <a:xfrm>
          <a:off x="0" y="0"/>
          <a:ext cx="0" cy="0"/>
          <a:chOff x="0" y="0"/>
          <a:chExt cx="0" cy="0"/>
        </a:xfrm>
      </p:grpSpPr>
      <p:sp>
        <p:nvSpPr>
          <p:cNvPr id="163" name="Google Shape;163;p23"/>
          <p:cNvSpPr/>
          <p:nvPr/>
        </p:nvSpPr>
        <p:spPr>
          <a:xfrm>
            <a:off x="0" y="5008438"/>
            <a:ext cx="9144000" cy="135000"/>
          </a:xfrm>
          <a:prstGeom prst="rect">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a:off x="0" y="4873450"/>
            <a:ext cx="9144000" cy="135000"/>
          </a:xfrm>
          <a:prstGeom prst="rect">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0" y="4738450"/>
            <a:ext cx="9144000" cy="135000"/>
          </a:xfrm>
          <a:prstGeom prst="rect">
            <a:avLst/>
          </a:prstGeom>
          <a:solidFill>
            <a:srgbClr val="3C78D8"/>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3"/>
          <p:cNvPicPr preferRelativeResize="0"/>
          <p:nvPr/>
        </p:nvPicPr>
        <p:blipFill>
          <a:blip r:embed="rId3">
            <a:alphaModFix/>
          </a:blip>
          <a:stretch>
            <a:fillRect/>
          </a:stretch>
        </p:blipFill>
        <p:spPr>
          <a:xfrm>
            <a:off x="3865650" y="4204897"/>
            <a:ext cx="1620776" cy="694774"/>
          </a:xfrm>
          <a:prstGeom prst="rect">
            <a:avLst/>
          </a:prstGeom>
          <a:noFill/>
          <a:ln>
            <a:noFill/>
          </a:ln>
        </p:spPr>
      </p:pic>
      <p:sp>
        <p:nvSpPr>
          <p:cNvPr id="167" name="Google Shape;167;p23"/>
          <p:cNvSpPr txBox="1"/>
          <p:nvPr/>
        </p:nvSpPr>
        <p:spPr>
          <a:xfrm>
            <a:off x="168900" y="69125"/>
            <a:ext cx="2180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1C4587"/>
                </a:solidFill>
                <a:latin typeface="Quicksand"/>
                <a:ea typeface="Quicksand"/>
                <a:cs typeface="Quicksand"/>
                <a:sym typeface="Quicksand"/>
              </a:rPr>
              <a:t>Homework</a:t>
            </a:r>
            <a:endParaRPr b="1" i="1">
              <a:solidFill>
                <a:srgbClr val="1C4587"/>
              </a:solidFill>
              <a:latin typeface="Quicksand"/>
              <a:ea typeface="Quicksand"/>
              <a:cs typeface="Quicksand"/>
              <a:sym typeface="Quicksand"/>
            </a:endParaRPr>
          </a:p>
        </p:txBody>
      </p:sp>
      <p:sp>
        <p:nvSpPr>
          <p:cNvPr id="168" name="Google Shape;168;p23"/>
          <p:cNvSpPr txBox="1"/>
          <p:nvPr/>
        </p:nvSpPr>
        <p:spPr>
          <a:xfrm>
            <a:off x="207300" y="637175"/>
            <a:ext cx="6939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
        <p:nvSpPr>
          <p:cNvPr id="169" name="Google Shape;169;p23"/>
          <p:cNvSpPr txBox="1"/>
          <p:nvPr/>
        </p:nvSpPr>
        <p:spPr>
          <a:xfrm>
            <a:off x="345450" y="1013350"/>
            <a:ext cx="86973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Quicksand"/>
                <a:ea typeface="Quicksand"/>
                <a:cs typeface="Quicksand"/>
                <a:sym typeface="Quicksand"/>
              </a:rPr>
              <a:t>Please </a:t>
            </a:r>
            <a:r>
              <a:rPr lang="en" b="1">
                <a:latin typeface="Quicksand"/>
                <a:ea typeface="Quicksand"/>
                <a:cs typeface="Quicksand"/>
                <a:sym typeface="Quicksand"/>
              </a:rPr>
              <a:t>read</a:t>
            </a:r>
            <a:r>
              <a:rPr lang="en">
                <a:latin typeface="Quicksand"/>
                <a:ea typeface="Quicksand"/>
                <a:cs typeface="Quicksand"/>
                <a:sym typeface="Quicksand"/>
              </a:rPr>
              <a:t> with your child (they can read to you) for at least 20 mins 5 days a week and record this in their reading records. The children will be given library time and time to select new books and discuss their choices with their teacher, each Friday afternoon. Reading records must be in each day, for the teacher to observe reading. It will be initialled 1 x weekly by the teacher.</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Please practise </a:t>
            </a:r>
            <a:r>
              <a:rPr lang="en" b="1">
                <a:latin typeface="Quicksand"/>
                <a:ea typeface="Quicksand"/>
                <a:cs typeface="Quicksand"/>
                <a:sym typeface="Quicksand"/>
              </a:rPr>
              <a:t>times tables</a:t>
            </a:r>
            <a:r>
              <a:rPr lang="en">
                <a:latin typeface="Quicksand"/>
                <a:ea typeface="Quicksand"/>
                <a:cs typeface="Quicksand"/>
                <a:sym typeface="Quicksand"/>
              </a:rPr>
              <a:t> with your child. Your child has an account on Times Table rockstars.</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b="1">
                <a:latin typeface="Quicksand"/>
                <a:ea typeface="Quicksand"/>
                <a:cs typeface="Quicksand"/>
                <a:sym typeface="Quicksand"/>
              </a:rPr>
              <a:t>Spellings::</a:t>
            </a:r>
            <a:r>
              <a:rPr lang="en">
                <a:latin typeface="Quicksand"/>
                <a:ea typeface="Quicksand"/>
                <a:cs typeface="Quicksand"/>
                <a:sym typeface="Quicksand"/>
              </a:rPr>
              <a:t> We will teach spelling patterns through Spelling Shed. The spellings will be displayed on the Homework for the term. Please practise recall using Spelling Shed but to ensure your child understands the meaning of each spelling, we ask for sentences weekly as part of home learning - the funnier the better!</a:t>
            </a:r>
            <a:endParaRPr>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1274</Words>
  <Application>Microsoft Office PowerPoint</Application>
  <PresentationFormat>On-screen Show (16:9)</PresentationFormat>
  <Paragraphs>102</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Quicksand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IONeil</dc:creator>
  <cp:lastModifiedBy>IONeil</cp:lastModifiedBy>
  <cp:revision>1</cp:revision>
  <dcterms:modified xsi:type="dcterms:W3CDTF">2023-09-20T13:14:39Z</dcterms:modified>
</cp:coreProperties>
</file>