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Calibri" panose="020F0502020204030204" pitchFamily="34" charset="0"/>
      <p:regular r:id="rId14"/>
      <p:bold r:id="rId15"/>
      <p:italic r:id="rId16"/>
      <p:boldItalic r:id="rId17"/>
    </p:embeddedFont>
    <p:embeddedFont>
      <p:font typeface="Quicksand" panose="020B0604020202020204" charset="0"/>
      <p:regular r:id="rId18"/>
      <p:bold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hfBBP+hWCtST1YzXONXPP2hIdSI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9" d="100"/>
          <a:sy n="159" d="100"/>
        </p:scale>
        <p:origin x="234"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0" name="Google Shape;170;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0" name="Google Shape;18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Google Shape;15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3"/>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13"/>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22"/>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22"/>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24"/>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SzPts val="2800"/>
              <a:buNone/>
              <a:defRPr sz="3300" b="0" i="0" u="none" strike="noStrike" cap="none">
                <a:solidFill>
                  <a:schemeClr val="dk1"/>
                </a:solidFill>
                <a:latin typeface="Calibri"/>
                <a:ea typeface="Calibri"/>
                <a:cs typeface="Calibri"/>
                <a:sym typeface="Calibri"/>
              </a:defRPr>
            </a:lvl1pPr>
            <a:lvl2pPr marR="0" lvl="1" algn="l">
              <a:lnSpc>
                <a:spcPct val="90000"/>
              </a:lnSpc>
              <a:spcBef>
                <a:spcPts val="0"/>
              </a:spcBef>
              <a:spcAft>
                <a:spcPts val="0"/>
              </a:spcAft>
              <a:buSzPts val="2800"/>
              <a:buNone/>
              <a:defRPr sz="3300" b="0" i="0" u="none" strike="noStrike" cap="none">
                <a:solidFill>
                  <a:schemeClr val="dk1"/>
                </a:solidFill>
                <a:latin typeface="Calibri"/>
                <a:ea typeface="Calibri"/>
                <a:cs typeface="Calibri"/>
                <a:sym typeface="Calibri"/>
              </a:defRPr>
            </a:lvl2pPr>
            <a:lvl3pPr marR="0" lvl="2" algn="l">
              <a:lnSpc>
                <a:spcPct val="90000"/>
              </a:lnSpc>
              <a:spcBef>
                <a:spcPts val="0"/>
              </a:spcBef>
              <a:spcAft>
                <a:spcPts val="0"/>
              </a:spcAft>
              <a:buSzPts val="2800"/>
              <a:buNone/>
              <a:defRPr sz="3300" b="0" i="0" u="none" strike="noStrike" cap="none">
                <a:solidFill>
                  <a:schemeClr val="dk1"/>
                </a:solidFill>
                <a:latin typeface="Calibri"/>
                <a:ea typeface="Calibri"/>
                <a:cs typeface="Calibri"/>
                <a:sym typeface="Calibri"/>
              </a:defRPr>
            </a:lvl3pPr>
            <a:lvl4pPr marR="0" lvl="3" algn="l">
              <a:lnSpc>
                <a:spcPct val="90000"/>
              </a:lnSpc>
              <a:spcBef>
                <a:spcPts val="0"/>
              </a:spcBef>
              <a:spcAft>
                <a:spcPts val="0"/>
              </a:spcAft>
              <a:buSzPts val="2800"/>
              <a:buNone/>
              <a:defRPr sz="3300" b="0" i="0" u="none" strike="noStrike" cap="none">
                <a:solidFill>
                  <a:schemeClr val="dk1"/>
                </a:solidFill>
                <a:latin typeface="Calibri"/>
                <a:ea typeface="Calibri"/>
                <a:cs typeface="Calibri"/>
                <a:sym typeface="Calibri"/>
              </a:defRPr>
            </a:lvl4pPr>
            <a:lvl5pPr marR="0" lvl="4" algn="l">
              <a:lnSpc>
                <a:spcPct val="90000"/>
              </a:lnSpc>
              <a:spcBef>
                <a:spcPts val="0"/>
              </a:spcBef>
              <a:spcAft>
                <a:spcPts val="0"/>
              </a:spcAft>
              <a:buSzPts val="2800"/>
              <a:buNone/>
              <a:defRPr sz="3300" b="0" i="0" u="none" strike="noStrike" cap="none">
                <a:solidFill>
                  <a:schemeClr val="dk1"/>
                </a:solidFill>
                <a:latin typeface="Calibri"/>
                <a:ea typeface="Calibri"/>
                <a:cs typeface="Calibri"/>
                <a:sym typeface="Calibri"/>
              </a:defRPr>
            </a:lvl5pPr>
            <a:lvl6pPr marR="0" lvl="5" algn="l">
              <a:lnSpc>
                <a:spcPct val="90000"/>
              </a:lnSpc>
              <a:spcBef>
                <a:spcPts val="0"/>
              </a:spcBef>
              <a:spcAft>
                <a:spcPts val="0"/>
              </a:spcAft>
              <a:buSzPts val="2800"/>
              <a:buNone/>
              <a:defRPr sz="3300" b="0" i="0" u="none" strike="noStrike" cap="none">
                <a:solidFill>
                  <a:schemeClr val="dk1"/>
                </a:solidFill>
                <a:latin typeface="Calibri"/>
                <a:ea typeface="Calibri"/>
                <a:cs typeface="Calibri"/>
                <a:sym typeface="Calibri"/>
              </a:defRPr>
            </a:lvl6pPr>
            <a:lvl7pPr marR="0" lvl="6" algn="l">
              <a:lnSpc>
                <a:spcPct val="90000"/>
              </a:lnSpc>
              <a:spcBef>
                <a:spcPts val="0"/>
              </a:spcBef>
              <a:spcAft>
                <a:spcPts val="0"/>
              </a:spcAft>
              <a:buSzPts val="2800"/>
              <a:buNone/>
              <a:defRPr sz="3300" b="0" i="0" u="none" strike="noStrike" cap="none">
                <a:solidFill>
                  <a:schemeClr val="dk1"/>
                </a:solidFill>
                <a:latin typeface="Calibri"/>
                <a:ea typeface="Calibri"/>
                <a:cs typeface="Calibri"/>
                <a:sym typeface="Calibri"/>
              </a:defRPr>
            </a:lvl7pPr>
            <a:lvl8pPr marR="0" lvl="7" algn="l">
              <a:lnSpc>
                <a:spcPct val="90000"/>
              </a:lnSpc>
              <a:spcBef>
                <a:spcPts val="0"/>
              </a:spcBef>
              <a:spcAft>
                <a:spcPts val="0"/>
              </a:spcAft>
              <a:buSzPts val="2800"/>
              <a:buNone/>
              <a:defRPr sz="3300" b="0" i="0" u="none" strike="noStrike" cap="none">
                <a:solidFill>
                  <a:schemeClr val="dk1"/>
                </a:solidFill>
                <a:latin typeface="Calibri"/>
                <a:ea typeface="Calibri"/>
                <a:cs typeface="Calibri"/>
                <a:sym typeface="Calibri"/>
              </a:defRPr>
            </a:lvl8pPr>
            <a:lvl9pPr marR="0" lvl="8" algn="l">
              <a:lnSpc>
                <a:spcPct val="90000"/>
              </a:lnSpc>
              <a:spcBef>
                <a:spcPts val="0"/>
              </a:spcBef>
              <a:spcAft>
                <a:spcPts val="0"/>
              </a:spcAft>
              <a:buSzPts val="2800"/>
              <a:buNone/>
              <a:defRPr sz="3300" b="0" i="0" u="none" strike="noStrike" cap="none">
                <a:solidFill>
                  <a:schemeClr val="dk1"/>
                </a:solidFill>
                <a:latin typeface="Calibri"/>
                <a:ea typeface="Calibri"/>
                <a:cs typeface="Calibri"/>
                <a:sym typeface="Calibri"/>
              </a:defRPr>
            </a:lvl9pPr>
          </a:lstStyle>
          <a:p>
            <a:endParaRPr/>
          </a:p>
        </p:txBody>
      </p:sp>
      <p:sp>
        <p:nvSpPr>
          <p:cNvPr id="52" name="Google Shape;52;p24"/>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Autofit/>
          </a:bodyPr>
          <a:lstStyle>
            <a:lvl1pPr marL="457200" marR="0" lvl="0" indent="-361950" algn="l">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1150" algn="l">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4pPr>
            <a:lvl5pPr marL="2286000" marR="0" lvl="4" indent="-311150" algn="l">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5pPr>
            <a:lvl6pPr marL="2743200" marR="0" lvl="5"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a:lnSpc>
                <a:spcPct val="90000"/>
              </a:lnSpc>
              <a:spcBef>
                <a:spcPts val="1600"/>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a:lnSpc>
                <a:spcPct val="90000"/>
              </a:lnSpc>
              <a:spcBef>
                <a:spcPts val="1600"/>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a:lnSpc>
                <a:spcPct val="90000"/>
              </a:lnSpc>
              <a:spcBef>
                <a:spcPts val="1600"/>
              </a:spcBef>
              <a:spcAft>
                <a:spcPts val="160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3" name="Google Shape;53;p24"/>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4" name="Google Shape;54;p24"/>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5" name="Google Shape;55;p24"/>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sz="1000">
              <a:solidFill>
                <a:schemeClr val="dk2"/>
              </a:solidFill>
            </a:endParaRPr>
          </a:p>
        </p:txBody>
      </p:sp>
      <p:sp>
        <p:nvSpPr>
          <p:cNvPr id="56" name="Google Shape;56;p24"/>
          <p:cNvSpPr/>
          <p:nvPr/>
        </p:nvSpPr>
        <p:spPr>
          <a:xfrm>
            <a:off x="0" y="202500"/>
            <a:ext cx="9144000" cy="101400"/>
          </a:xfrm>
          <a:prstGeom prst="rect">
            <a:avLst/>
          </a:prstGeom>
          <a:solidFill>
            <a:srgbClr val="8DC821"/>
          </a:solidFill>
          <a:ln w="9525" cap="flat" cmpd="sng">
            <a:solidFill>
              <a:srgbClr val="8DC82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7" name="Google Shape;57;p24"/>
          <p:cNvSpPr/>
          <p:nvPr/>
        </p:nvSpPr>
        <p:spPr>
          <a:xfrm>
            <a:off x="0" y="101250"/>
            <a:ext cx="9144000" cy="101400"/>
          </a:xfrm>
          <a:prstGeom prst="rect">
            <a:avLst/>
          </a:prstGeom>
          <a:solidFill>
            <a:srgbClr val="DA4796"/>
          </a:solidFill>
          <a:ln w="9525" cap="flat" cmpd="sng">
            <a:solidFill>
              <a:srgbClr val="DA479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8" name="Google Shape;58;p24"/>
          <p:cNvSpPr/>
          <p:nvPr/>
        </p:nvSpPr>
        <p:spPr>
          <a:xfrm>
            <a:off x="0" y="0"/>
            <a:ext cx="9144000" cy="101400"/>
          </a:xfrm>
          <a:prstGeom prst="rect">
            <a:avLst/>
          </a:prstGeom>
          <a:solidFill>
            <a:srgbClr val="1F5B69"/>
          </a:solidFill>
          <a:ln w="9525" cap="flat" cmpd="sng">
            <a:solidFill>
              <a:srgbClr val="1F5B6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9" name="Google Shape;59;p24"/>
          <p:cNvSpPr/>
          <p:nvPr/>
        </p:nvSpPr>
        <p:spPr>
          <a:xfrm rot="10800000">
            <a:off x="0" y="4839900"/>
            <a:ext cx="9144000" cy="101100"/>
          </a:xfrm>
          <a:prstGeom prst="rect">
            <a:avLst/>
          </a:prstGeom>
          <a:solidFill>
            <a:srgbClr val="8DC821"/>
          </a:solidFill>
          <a:ln w="9525" cap="flat" cmpd="sng">
            <a:solidFill>
              <a:srgbClr val="8DC82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0" name="Google Shape;60;p24"/>
          <p:cNvSpPr/>
          <p:nvPr/>
        </p:nvSpPr>
        <p:spPr>
          <a:xfrm rot="10800000">
            <a:off x="0" y="4941150"/>
            <a:ext cx="9144000" cy="101100"/>
          </a:xfrm>
          <a:prstGeom prst="rect">
            <a:avLst/>
          </a:prstGeom>
          <a:solidFill>
            <a:srgbClr val="DA4796"/>
          </a:solidFill>
          <a:ln w="9525" cap="flat" cmpd="sng">
            <a:solidFill>
              <a:srgbClr val="DA479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1" name="Google Shape;61;p24"/>
          <p:cNvSpPr/>
          <p:nvPr/>
        </p:nvSpPr>
        <p:spPr>
          <a:xfrm rot="10800000">
            <a:off x="0" y="5042400"/>
            <a:ext cx="9144000" cy="101100"/>
          </a:xfrm>
          <a:prstGeom prst="rect">
            <a:avLst/>
          </a:prstGeom>
          <a:solidFill>
            <a:srgbClr val="1F5B69"/>
          </a:solidFill>
          <a:ln w="9525" cap="flat" cmpd="sng">
            <a:solidFill>
              <a:srgbClr val="1F5B6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62"/>
        <p:cNvGrpSpPr/>
        <p:nvPr/>
      </p:nvGrpSpPr>
      <p:grpSpPr>
        <a:xfrm>
          <a:off x="0" y="0"/>
          <a:ext cx="0" cy="0"/>
          <a:chOff x="0" y="0"/>
          <a:chExt cx="0" cy="0"/>
        </a:xfrm>
      </p:grpSpPr>
      <p:sp>
        <p:nvSpPr>
          <p:cNvPr id="63" name="Google Shape;63;p25"/>
          <p:cNvSpPr txBox="1">
            <a:spLocks noGrp="1"/>
          </p:cNvSpPr>
          <p:nvPr>
            <p:ph type="title"/>
          </p:nvPr>
        </p:nvSpPr>
        <p:spPr>
          <a:xfrm>
            <a:off x="722313" y="3305175"/>
            <a:ext cx="7772400" cy="10215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2800"/>
              <a:buNone/>
              <a:defRPr sz="4000" b="1" cap="none"/>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4" name="Google Shape;64;p25"/>
          <p:cNvSpPr txBox="1">
            <a:spLocks noGrp="1"/>
          </p:cNvSpPr>
          <p:nvPr>
            <p:ph type="body" idx="1"/>
          </p:nvPr>
        </p:nvSpPr>
        <p:spPr>
          <a:xfrm>
            <a:off x="722313" y="2180035"/>
            <a:ext cx="7772400" cy="1125300"/>
          </a:xfrm>
          <a:prstGeom prst="rect">
            <a:avLst/>
          </a:prstGeom>
          <a:noFill/>
          <a:ln>
            <a:noFill/>
          </a:ln>
        </p:spPr>
        <p:txBody>
          <a:bodyPr spcFirstLastPara="1" wrap="square" lIns="91425" tIns="45700" rIns="91425" bIns="45700" anchor="b" anchorCtr="0">
            <a:noAutofit/>
          </a:bodyPr>
          <a:lstStyle>
            <a:lvl1pPr marL="457200" lvl="0" indent="-228600" algn="l">
              <a:lnSpc>
                <a:spcPct val="115000"/>
              </a:lnSpc>
              <a:spcBef>
                <a:spcPts val="400"/>
              </a:spcBef>
              <a:spcAft>
                <a:spcPts val="0"/>
              </a:spcAft>
              <a:buClr>
                <a:schemeClr val="dk1"/>
              </a:buClr>
              <a:buSzPts val="2000"/>
              <a:buFont typeface="Arial"/>
              <a:buNone/>
              <a:defRPr sz="2000"/>
            </a:lvl1pPr>
            <a:lvl2pPr marL="914400" lvl="1" indent="-228600" algn="l">
              <a:lnSpc>
                <a:spcPct val="115000"/>
              </a:lnSpc>
              <a:spcBef>
                <a:spcPts val="360"/>
              </a:spcBef>
              <a:spcAft>
                <a:spcPts val="0"/>
              </a:spcAft>
              <a:buClr>
                <a:schemeClr val="dk1"/>
              </a:buClr>
              <a:buSzPts val="1800"/>
              <a:buFont typeface="Arial"/>
              <a:buNone/>
              <a:defRPr sz="1800"/>
            </a:lvl2pPr>
            <a:lvl3pPr marL="1371600" lvl="2" indent="-228600" algn="l">
              <a:lnSpc>
                <a:spcPct val="115000"/>
              </a:lnSpc>
              <a:spcBef>
                <a:spcPts val="320"/>
              </a:spcBef>
              <a:spcAft>
                <a:spcPts val="0"/>
              </a:spcAft>
              <a:buClr>
                <a:schemeClr val="dk1"/>
              </a:buClr>
              <a:buSzPts val="1600"/>
              <a:buFont typeface="Arial"/>
              <a:buNone/>
              <a:defRPr sz="1600"/>
            </a:lvl3pPr>
            <a:lvl4pPr marL="1828800" lvl="3" indent="-228600" algn="l">
              <a:lnSpc>
                <a:spcPct val="115000"/>
              </a:lnSpc>
              <a:spcBef>
                <a:spcPts val="280"/>
              </a:spcBef>
              <a:spcAft>
                <a:spcPts val="0"/>
              </a:spcAft>
              <a:buClr>
                <a:schemeClr val="dk1"/>
              </a:buClr>
              <a:buSzPts val="1400"/>
              <a:buFont typeface="Arial"/>
              <a:buNone/>
              <a:defRPr sz="1400"/>
            </a:lvl4pPr>
            <a:lvl5pPr marL="2286000" lvl="4" indent="-228600" algn="l">
              <a:lnSpc>
                <a:spcPct val="115000"/>
              </a:lnSpc>
              <a:spcBef>
                <a:spcPts val="280"/>
              </a:spcBef>
              <a:spcAft>
                <a:spcPts val="0"/>
              </a:spcAft>
              <a:buClr>
                <a:schemeClr val="dk1"/>
              </a:buClr>
              <a:buSzPts val="1400"/>
              <a:buFont typeface="Arial"/>
              <a:buNone/>
              <a:defRPr sz="1400"/>
            </a:lvl5pPr>
            <a:lvl6pPr marL="2743200" lvl="5" indent="-228600" algn="l">
              <a:lnSpc>
                <a:spcPct val="115000"/>
              </a:lnSpc>
              <a:spcBef>
                <a:spcPts val="280"/>
              </a:spcBef>
              <a:spcAft>
                <a:spcPts val="0"/>
              </a:spcAft>
              <a:buClr>
                <a:schemeClr val="dk1"/>
              </a:buClr>
              <a:buSzPts val="1400"/>
              <a:buFont typeface="Arial"/>
              <a:buNone/>
              <a:defRPr sz="1400"/>
            </a:lvl6pPr>
            <a:lvl7pPr marL="3200400" lvl="6" indent="-228600" algn="l">
              <a:lnSpc>
                <a:spcPct val="115000"/>
              </a:lnSpc>
              <a:spcBef>
                <a:spcPts val="280"/>
              </a:spcBef>
              <a:spcAft>
                <a:spcPts val="0"/>
              </a:spcAft>
              <a:buClr>
                <a:schemeClr val="dk1"/>
              </a:buClr>
              <a:buSzPts val="1400"/>
              <a:buFont typeface="Arial"/>
              <a:buNone/>
              <a:defRPr sz="1400"/>
            </a:lvl7pPr>
            <a:lvl8pPr marL="3657600" lvl="7" indent="-228600" algn="l">
              <a:lnSpc>
                <a:spcPct val="115000"/>
              </a:lnSpc>
              <a:spcBef>
                <a:spcPts val="280"/>
              </a:spcBef>
              <a:spcAft>
                <a:spcPts val="0"/>
              </a:spcAft>
              <a:buClr>
                <a:schemeClr val="dk1"/>
              </a:buClr>
              <a:buSzPts val="1400"/>
              <a:buFont typeface="Arial"/>
              <a:buNone/>
              <a:defRPr sz="1400"/>
            </a:lvl8pPr>
            <a:lvl9pPr marL="4114800" lvl="8" indent="-228600" algn="l">
              <a:lnSpc>
                <a:spcPct val="115000"/>
              </a:lnSpc>
              <a:spcBef>
                <a:spcPts val="280"/>
              </a:spcBef>
              <a:spcAft>
                <a:spcPts val="0"/>
              </a:spcAft>
              <a:buClr>
                <a:schemeClr val="dk1"/>
              </a:buClr>
              <a:buSzPts val="1400"/>
              <a:buFont typeface="Arial"/>
              <a:buNone/>
              <a:defRPr sz="14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1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5" name="Google Shape;15;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9" name="Google Shape;19;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16"/>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16"/>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18"/>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18"/>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19"/>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2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20"/>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2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21"/>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2CC"/>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https://www.jameswolfe.greenwich.sch.uk/"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68"/>
        <p:cNvGrpSpPr/>
        <p:nvPr/>
      </p:nvGrpSpPr>
      <p:grpSpPr>
        <a:xfrm>
          <a:off x="0" y="0"/>
          <a:ext cx="0" cy="0"/>
          <a:chOff x="0" y="0"/>
          <a:chExt cx="0" cy="0"/>
        </a:xfrm>
      </p:grpSpPr>
      <p:sp>
        <p:nvSpPr>
          <p:cNvPr id="69" name="Google Shape;69;p1"/>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1"/>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1"/>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2" name="Google Shape;72;p1"/>
          <p:cNvPicPr preferRelativeResize="0"/>
          <p:nvPr/>
        </p:nvPicPr>
        <p:blipFill rotWithShape="1">
          <a:blip r:embed="rId3">
            <a:alphaModFix/>
          </a:blip>
          <a:srcRect/>
          <a:stretch/>
        </p:blipFill>
        <p:spPr>
          <a:xfrm>
            <a:off x="3865650" y="4204897"/>
            <a:ext cx="1620776" cy="694774"/>
          </a:xfrm>
          <a:prstGeom prst="rect">
            <a:avLst/>
          </a:prstGeom>
          <a:noFill/>
          <a:ln>
            <a:noFill/>
          </a:ln>
        </p:spPr>
      </p:pic>
      <p:sp>
        <p:nvSpPr>
          <p:cNvPr id="73" name="Google Shape;73;p1"/>
          <p:cNvSpPr txBox="1"/>
          <p:nvPr/>
        </p:nvSpPr>
        <p:spPr>
          <a:xfrm>
            <a:off x="1235975" y="637175"/>
            <a:ext cx="6402600" cy="2909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800"/>
              <a:buFont typeface="Arial"/>
              <a:buNone/>
            </a:pPr>
            <a:r>
              <a:rPr lang="en" sz="3800" b="1" i="0" u="none" strike="noStrike" cap="none" dirty="0">
                <a:solidFill>
                  <a:srgbClr val="1C4587"/>
                </a:solidFill>
                <a:latin typeface="Quicksand"/>
                <a:ea typeface="Quicksand"/>
                <a:cs typeface="Quicksand"/>
                <a:sym typeface="Quicksand"/>
              </a:rPr>
              <a:t>Year 2 </a:t>
            </a:r>
            <a:r>
              <a:rPr lang="en-GB" sz="3800" b="1" dirty="0">
                <a:solidFill>
                  <a:srgbClr val="1C4587"/>
                </a:solidFill>
                <a:latin typeface="Quicksand"/>
                <a:ea typeface="Quicksand"/>
                <a:cs typeface="Quicksand"/>
                <a:sym typeface="Quicksand"/>
              </a:rPr>
              <a:t>Rowan</a:t>
            </a:r>
            <a:endParaRPr sz="3800" b="1" i="0" u="none" strike="noStrike" cap="none" dirty="0">
              <a:solidFill>
                <a:srgbClr val="1C4587"/>
              </a:solidFill>
              <a:latin typeface="Quicksand"/>
              <a:ea typeface="Quicksand"/>
              <a:cs typeface="Quicksand"/>
              <a:sym typeface="Quicksand"/>
            </a:endParaRPr>
          </a:p>
          <a:p>
            <a:pPr marL="0" marR="0" lvl="0" indent="0" algn="ctr" rtl="0">
              <a:lnSpc>
                <a:spcPct val="100000"/>
              </a:lnSpc>
              <a:spcBef>
                <a:spcPts val="0"/>
              </a:spcBef>
              <a:spcAft>
                <a:spcPts val="0"/>
              </a:spcAft>
              <a:buClr>
                <a:srgbClr val="000000"/>
              </a:buClr>
              <a:buSzPts val="3800"/>
              <a:buFont typeface="Arial"/>
              <a:buNone/>
            </a:pPr>
            <a:r>
              <a:rPr lang="en" sz="3800" b="1" i="0" u="none" strike="noStrike" cap="none" dirty="0">
                <a:solidFill>
                  <a:srgbClr val="1C4587"/>
                </a:solidFill>
                <a:latin typeface="Quicksand"/>
                <a:ea typeface="Quicksand"/>
                <a:cs typeface="Quicksand"/>
                <a:sym typeface="Quicksand"/>
              </a:rPr>
              <a:t>Welcome to Meet the Teacher</a:t>
            </a:r>
            <a:endParaRPr sz="3800" b="1" i="0" u="none" strike="noStrike" cap="none" dirty="0">
              <a:solidFill>
                <a:srgbClr val="1C4587"/>
              </a:solidFill>
              <a:latin typeface="Quicksand"/>
              <a:ea typeface="Quicksand"/>
              <a:cs typeface="Quicksand"/>
              <a:sym typeface="Quicksand"/>
            </a:endParaRPr>
          </a:p>
          <a:p>
            <a:pPr marL="0" marR="0" lvl="0" indent="0" algn="ctr" rtl="0">
              <a:lnSpc>
                <a:spcPct val="100000"/>
              </a:lnSpc>
              <a:spcBef>
                <a:spcPts val="0"/>
              </a:spcBef>
              <a:spcAft>
                <a:spcPts val="0"/>
              </a:spcAft>
              <a:buClr>
                <a:srgbClr val="000000"/>
              </a:buClr>
              <a:buSzPts val="3800"/>
              <a:buFont typeface="Arial"/>
              <a:buNone/>
            </a:pPr>
            <a:endParaRPr sz="3800" b="1" i="0" u="none" strike="noStrike" cap="none" dirty="0">
              <a:solidFill>
                <a:srgbClr val="1C4587"/>
              </a:solidFill>
              <a:latin typeface="Quicksand"/>
              <a:ea typeface="Quicksand"/>
              <a:cs typeface="Quicksand"/>
              <a:sym typeface="Quicksand"/>
            </a:endParaRPr>
          </a:p>
          <a:p>
            <a:pPr marL="0" marR="0" lvl="0" indent="0" algn="ctr" rtl="0">
              <a:lnSpc>
                <a:spcPct val="100000"/>
              </a:lnSpc>
              <a:spcBef>
                <a:spcPts val="0"/>
              </a:spcBef>
              <a:spcAft>
                <a:spcPts val="0"/>
              </a:spcAft>
              <a:buClr>
                <a:srgbClr val="000000"/>
              </a:buClr>
              <a:buSzPts val="2500"/>
              <a:buFont typeface="Arial"/>
              <a:buNone/>
            </a:pPr>
            <a:r>
              <a:rPr lang="en" sz="2500" b="1" i="1" u="none" strike="noStrike" cap="none" dirty="0">
                <a:solidFill>
                  <a:srgbClr val="1C4587"/>
                </a:solidFill>
                <a:latin typeface="Quicksand"/>
                <a:ea typeface="Quicksand"/>
                <a:cs typeface="Quicksand"/>
                <a:sym typeface="Quicksand"/>
              </a:rPr>
              <a:t>September 2022</a:t>
            </a:r>
            <a:endParaRPr sz="2500" b="1" i="1" u="none" strike="noStrike" cap="none" dirty="0">
              <a:solidFill>
                <a:srgbClr val="1C4587"/>
              </a:solidFill>
              <a:latin typeface="Quicksand"/>
              <a:ea typeface="Quicksand"/>
              <a:cs typeface="Quicksand"/>
              <a:sym typeface="Quicksan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171"/>
        <p:cNvGrpSpPr/>
        <p:nvPr/>
      </p:nvGrpSpPr>
      <p:grpSpPr>
        <a:xfrm>
          <a:off x="0" y="0"/>
          <a:ext cx="0" cy="0"/>
          <a:chOff x="0" y="0"/>
          <a:chExt cx="0" cy="0"/>
        </a:xfrm>
      </p:grpSpPr>
      <p:sp>
        <p:nvSpPr>
          <p:cNvPr id="172" name="Google Shape;172;p10"/>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10"/>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10"/>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5" name="Google Shape;175;p10"/>
          <p:cNvPicPr preferRelativeResize="0"/>
          <p:nvPr/>
        </p:nvPicPr>
        <p:blipFill rotWithShape="1">
          <a:blip r:embed="rId3">
            <a:alphaModFix/>
          </a:blip>
          <a:srcRect/>
          <a:stretch/>
        </p:blipFill>
        <p:spPr>
          <a:xfrm>
            <a:off x="3865650" y="4204897"/>
            <a:ext cx="1620776" cy="694774"/>
          </a:xfrm>
          <a:prstGeom prst="rect">
            <a:avLst/>
          </a:prstGeom>
          <a:noFill/>
          <a:ln>
            <a:noFill/>
          </a:ln>
        </p:spPr>
      </p:pic>
      <p:sp>
        <p:nvSpPr>
          <p:cNvPr id="176" name="Google Shape;176;p10"/>
          <p:cNvSpPr txBox="1"/>
          <p:nvPr/>
        </p:nvSpPr>
        <p:spPr>
          <a:xfrm>
            <a:off x="230300" y="161225"/>
            <a:ext cx="6402600" cy="600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 sz="2700" b="1" i="0" u="none" strike="noStrike" cap="none">
                <a:solidFill>
                  <a:srgbClr val="1C4587"/>
                </a:solidFill>
                <a:latin typeface="Quicksand"/>
                <a:ea typeface="Quicksand"/>
                <a:cs typeface="Quicksand"/>
                <a:sym typeface="Quicksand"/>
              </a:rPr>
              <a:t>Communication</a:t>
            </a:r>
            <a:endParaRPr sz="1400" b="1" i="1" u="none" strike="noStrike" cap="none">
              <a:solidFill>
                <a:srgbClr val="1C4587"/>
              </a:solidFill>
              <a:latin typeface="Quicksand"/>
              <a:ea typeface="Quicksand"/>
              <a:cs typeface="Quicksand"/>
              <a:sym typeface="Quicksand"/>
            </a:endParaRPr>
          </a:p>
        </p:txBody>
      </p:sp>
      <p:sp>
        <p:nvSpPr>
          <p:cNvPr id="177" name="Google Shape;177;p10"/>
          <p:cNvSpPr txBox="1"/>
          <p:nvPr/>
        </p:nvSpPr>
        <p:spPr>
          <a:xfrm>
            <a:off x="191925" y="944225"/>
            <a:ext cx="8622300" cy="1692741"/>
          </a:xfrm>
          <a:prstGeom prst="rect">
            <a:avLst/>
          </a:prstGeom>
          <a:noFill/>
          <a:ln>
            <a:noFill/>
          </a:ln>
        </p:spPr>
        <p:txBody>
          <a:bodyPr spcFirstLastPara="1" wrap="square" lIns="91425" tIns="91425" rIns="91425" bIns="91425" anchor="t" anchorCtr="0">
            <a:spAutoFit/>
          </a:bodyPr>
          <a:lstStyle/>
          <a:p>
            <a:pPr marL="457200" marR="0" lvl="0" indent="-317500" algn="l" rtl="0">
              <a:lnSpc>
                <a:spcPct val="100000"/>
              </a:lnSpc>
              <a:spcBef>
                <a:spcPts val="0"/>
              </a:spcBef>
              <a:spcAft>
                <a:spcPts val="0"/>
              </a:spcAft>
              <a:buClr>
                <a:srgbClr val="000000"/>
              </a:buClr>
              <a:buSzPts val="1400"/>
              <a:buFont typeface="Quicksand"/>
              <a:buChar char="●"/>
            </a:pPr>
            <a:r>
              <a:rPr lang="en" sz="1400" b="0" i="0" u="none" strike="noStrike" cap="none">
                <a:solidFill>
                  <a:srgbClr val="000000"/>
                </a:solidFill>
                <a:latin typeface="Quicksand"/>
                <a:ea typeface="Quicksand"/>
                <a:cs typeface="Quicksand"/>
                <a:sym typeface="Quicksand"/>
              </a:rPr>
              <a:t>Class teacher is your first point of contact - admin@jameswolfe.greenwich.sch.uk</a:t>
            </a:r>
            <a:endParaRPr sz="1400" b="0" i="0" u="none" strike="noStrike" cap="none">
              <a:solidFill>
                <a:srgbClr val="000000"/>
              </a:solidFill>
              <a:latin typeface="Quicksand"/>
              <a:ea typeface="Quicksand"/>
              <a:cs typeface="Quicksand"/>
              <a:sym typeface="Quicksand"/>
            </a:endParaRPr>
          </a:p>
          <a:p>
            <a:pPr marL="457200" marR="0" lvl="0" indent="-317500" algn="l" rtl="0">
              <a:lnSpc>
                <a:spcPct val="100000"/>
              </a:lnSpc>
              <a:spcBef>
                <a:spcPts val="0"/>
              </a:spcBef>
              <a:spcAft>
                <a:spcPts val="0"/>
              </a:spcAft>
              <a:buClr>
                <a:srgbClr val="000000"/>
              </a:buClr>
              <a:buSzPts val="1400"/>
              <a:buFont typeface="Quicksand"/>
              <a:buChar char="-"/>
            </a:pPr>
            <a:r>
              <a:rPr lang="en" sz="1400" b="0" i="0" u="none" strike="noStrike" cap="none">
                <a:solidFill>
                  <a:srgbClr val="000000"/>
                </a:solidFill>
                <a:latin typeface="Quicksand"/>
                <a:ea typeface="Quicksand"/>
                <a:cs typeface="Quicksand"/>
                <a:sym typeface="Quicksand"/>
              </a:rPr>
              <a:t>If you need more help, please contact Miss Brown, Year 2 Lead through the admin email. (Subject: For the attention of Miss Brown)</a:t>
            </a:r>
            <a:endParaRPr sz="1400" b="0" i="0" u="none" strike="noStrike" cap="none">
              <a:solidFill>
                <a:srgbClr val="000000"/>
              </a:solidFill>
              <a:latin typeface="Quicksand"/>
              <a:ea typeface="Quicksand"/>
              <a:cs typeface="Quicksand"/>
              <a:sym typeface="Quicksand"/>
            </a:endParaRPr>
          </a:p>
          <a:p>
            <a:pPr marL="457200" marR="0" lvl="0" indent="-317500" algn="l" rtl="0">
              <a:lnSpc>
                <a:spcPct val="100000"/>
              </a:lnSpc>
              <a:spcBef>
                <a:spcPts val="0"/>
              </a:spcBef>
              <a:spcAft>
                <a:spcPts val="0"/>
              </a:spcAft>
              <a:buClr>
                <a:srgbClr val="000000"/>
              </a:buClr>
              <a:buSzPts val="1400"/>
              <a:buFont typeface="Quicksand"/>
              <a:buChar char="●"/>
            </a:pPr>
            <a:r>
              <a:rPr lang="en" sz="1400" b="0" i="0" u="none" strike="noStrike" cap="none">
                <a:solidFill>
                  <a:srgbClr val="000000"/>
                </a:solidFill>
                <a:latin typeface="Quicksand"/>
                <a:ea typeface="Quicksand"/>
                <a:cs typeface="Quicksand"/>
                <a:sym typeface="Quicksand"/>
              </a:rPr>
              <a:t>Weekly Wolfe will be sent out every Thursday. This provides key dates, upcoming events and information.</a:t>
            </a:r>
            <a:endParaRPr sz="1400" b="0" i="0" u="none" strike="noStrike" cap="none">
              <a:solidFill>
                <a:srgbClr val="000000"/>
              </a:solidFill>
              <a:latin typeface="Quicksand"/>
              <a:ea typeface="Quicksand"/>
              <a:cs typeface="Quicksand"/>
              <a:sym typeface="Quicksand"/>
            </a:endParaRPr>
          </a:p>
          <a:p>
            <a:pPr marL="457200" marR="0" lvl="0" indent="-317500" algn="l" rtl="0">
              <a:lnSpc>
                <a:spcPct val="100000"/>
              </a:lnSpc>
              <a:spcBef>
                <a:spcPts val="0"/>
              </a:spcBef>
              <a:spcAft>
                <a:spcPts val="0"/>
              </a:spcAft>
              <a:buClr>
                <a:srgbClr val="000000"/>
              </a:buClr>
              <a:buSzPts val="1400"/>
              <a:buFont typeface="Quicksand"/>
              <a:buChar char="●"/>
            </a:pPr>
            <a:r>
              <a:rPr lang="en" sz="1400" b="0" i="0" u="none" strike="noStrike" cap="none">
                <a:solidFill>
                  <a:srgbClr val="000000"/>
                </a:solidFill>
                <a:latin typeface="Quicksand"/>
                <a:ea typeface="Quicksand"/>
                <a:cs typeface="Quicksand"/>
                <a:sym typeface="Quicksand"/>
              </a:rPr>
              <a:t>Trip letters are given out by class teachers. Spare copies can be found at the office.</a:t>
            </a:r>
            <a:endParaRPr sz="1400" b="0" i="0" u="none" strike="noStrike" cap="none">
              <a:solidFill>
                <a:srgbClr val="000000"/>
              </a:solidFill>
              <a:latin typeface="Quicksand"/>
              <a:ea typeface="Quicksand"/>
              <a:cs typeface="Quicksand"/>
              <a:sym typeface="Quicksand"/>
            </a:endParaRPr>
          </a:p>
          <a:p>
            <a:pPr marL="457200" marR="0" lvl="0" indent="-317500" algn="l" rtl="0">
              <a:lnSpc>
                <a:spcPct val="100000"/>
              </a:lnSpc>
              <a:spcBef>
                <a:spcPts val="0"/>
              </a:spcBef>
              <a:spcAft>
                <a:spcPts val="0"/>
              </a:spcAft>
              <a:buClr>
                <a:srgbClr val="000000"/>
              </a:buClr>
              <a:buSzPts val="1400"/>
              <a:buFont typeface="Quicksand"/>
              <a:buChar char="●"/>
            </a:pPr>
            <a:r>
              <a:rPr lang="en" sz="1400" b="0" i="0" u="none" strike="noStrike" cap="none">
                <a:solidFill>
                  <a:srgbClr val="000000"/>
                </a:solidFill>
                <a:latin typeface="Quicksand"/>
                <a:ea typeface="Quicksand"/>
                <a:cs typeface="Quicksand"/>
                <a:sym typeface="Quicksand"/>
              </a:rPr>
              <a:t>School website - </a:t>
            </a:r>
            <a:r>
              <a:rPr lang="en" sz="1400" b="0" i="0" u="sng" strike="noStrike" cap="none">
                <a:solidFill>
                  <a:schemeClr val="hlink"/>
                </a:solidFill>
                <a:latin typeface="Quicksand"/>
                <a:ea typeface="Quicksand"/>
                <a:cs typeface="Quicksand"/>
                <a:sym typeface="Quicksand"/>
                <a:hlinkClick r:id="rId4"/>
              </a:rPr>
              <a:t>https://www.jameswolfe.greenwich.sch.uk/</a:t>
            </a:r>
            <a:r>
              <a:rPr lang="en" sz="1400" b="0" i="0" u="none" strike="noStrike" cap="none">
                <a:solidFill>
                  <a:srgbClr val="000000"/>
                </a:solidFill>
                <a:latin typeface="Quicksand"/>
                <a:ea typeface="Quicksand"/>
                <a:cs typeface="Quicksand"/>
                <a:sym typeface="Quicksand"/>
              </a:rPr>
              <a:t> </a:t>
            </a:r>
            <a:endParaRPr sz="1400" b="0" i="0" u="none" strike="noStrike" cap="none">
              <a:solidFill>
                <a:srgbClr val="000000"/>
              </a:solidFill>
              <a:latin typeface="Quicksand"/>
              <a:ea typeface="Quicksand"/>
              <a:cs typeface="Quicksand"/>
              <a:sym typeface="Quicksan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181"/>
        <p:cNvGrpSpPr/>
        <p:nvPr/>
      </p:nvGrpSpPr>
      <p:grpSpPr>
        <a:xfrm>
          <a:off x="0" y="0"/>
          <a:ext cx="0" cy="0"/>
          <a:chOff x="0" y="0"/>
          <a:chExt cx="0" cy="0"/>
        </a:xfrm>
      </p:grpSpPr>
      <p:sp>
        <p:nvSpPr>
          <p:cNvPr id="182" name="Google Shape;182;p11"/>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11"/>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11"/>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5" name="Google Shape;185;p11"/>
          <p:cNvPicPr preferRelativeResize="0"/>
          <p:nvPr/>
        </p:nvPicPr>
        <p:blipFill rotWithShape="1">
          <a:blip r:embed="rId3">
            <a:alphaModFix/>
          </a:blip>
          <a:srcRect/>
          <a:stretch/>
        </p:blipFill>
        <p:spPr>
          <a:xfrm>
            <a:off x="3865650" y="4204897"/>
            <a:ext cx="1620776" cy="694774"/>
          </a:xfrm>
          <a:prstGeom prst="rect">
            <a:avLst/>
          </a:prstGeom>
          <a:noFill/>
          <a:ln>
            <a:noFill/>
          </a:ln>
        </p:spPr>
      </p:pic>
      <p:sp>
        <p:nvSpPr>
          <p:cNvPr id="186" name="Google Shape;186;p11"/>
          <p:cNvSpPr txBox="1"/>
          <p:nvPr/>
        </p:nvSpPr>
        <p:spPr>
          <a:xfrm>
            <a:off x="1220625" y="1097800"/>
            <a:ext cx="6402600" cy="1939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800"/>
              <a:buFont typeface="Arial"/>
              <a:buNone/>
            </a:pPr>
            <a:r>
              <a:rPr lang="en" sz="3800" b="1" i="0" u="none" strike="noStrike" cap="none">
                <a:solidFill>
                  <a:srgbClr val="1C4587"/>
                </a:solidFill>
                <a:latin typeface="Quicksand"/>
                <a:ea typeface="Quicksand"/>
                <a:cs typeface="Quicksand"/>
                <a:sym typeface="Quicksand"/>
              </a:rPr>
              <a:t>We are very excited about working with your wonderful children!</a:t>
            </a:r>
            <a:endParaRPr sz="2500" b="1" i="1" u="none" strike="noStrike" cap="none">
              <a:solidFill>
                <a:srgbClr val="1C4587"/>
              </a:solidFill>
              <a:latin typeface="Quicksand"/>
              <a:ea typeface="Quicksand"/>
              <a:cs typeface="Quicksand"/>
              <a:sym typeface="Quicksan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77"/>
        <p:cNvGrpSpPr/>
        <p:nvPr/>
      </p:nvGrpSpPr>
      <p:grpSpPr>
        <a:xfrm>
          <a:off x="0" y="0"/>
          <a:ext cx="0" cy="0"/>
          <a:chOff x="0" y="0"/>
          <a:chExt cx="0" cy="0"/>
        </a:xfrm>
      </p:grpSpPr>
      <p:sp>
        <p:nvSpPr>
          <p:cNvPr id="78" name="Google Shape;78;p2"/>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2"/>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2"/>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1" name="Google Shape;81;p2"/>
          <p:cNvPicPr preferRelativeResize="0"/>
          <p:nvPr/>
        </p:nvPicPr>
        <p:blipFill rotWithShape="1">
          <a:blip r:embed="rId3">
            <a:alphaModFix/>
          </a:blip>
          <a:srcRect/>
          <a:stretch/>
        </p:blipFill>
        <p:spPr>
          <a:xfrm>
            <a:off x="3865650" y="4204897"/>
            <a:ext cx="1620776" cy="694774"/>
          </a:xfrm>
          <a:prstGeom prst="rect">
            <a:avLst/>
          </a:prstGeom>
          <a:noFill/>
          <a:ln>
            <a:noFill/>
          </a:ln>
        </p:spPr>
      </p:pic>
      <p:sp>
        <p:nvSpPr>
          <p:cNvPr id="82" name="Google Shape;82;p2"/>
          <p:cNvSpPr txBox="1"/>
          <p:nvPr/>
        </p:nvSpPr>
        <p:spPr>
          <a:xfrm>
            <a:off x="1222474" y="60050"/>
            <a:ext cx="6793543" cy="769411"/>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800"/>
              <a:buFont typeface="Arial"/>
              <a:buNone/>
            </a:pPr>
            <a:r>
              <a:rPr lang="en" sz="3800" b="1" i="0" u="none" strike="noStrike" cap="none" dirty="0">
                <a:solidFill>
                  <a:srgbClr val="1C4587"/>
                </a:solidFill>
                <a:latin typeface="Quicksand"/>
                <a:ea typeface="Quicksand"/>
                <a:cs typeface="Quicksand"/>
                <a:sym typeface="Quicksand"/>
              </a:rPr>
              <a:t>Other staff in 2 </a:t>
            </a:r>
            <a:r>
              <a:rPr lang="en-GB" sz="3800" b="1" i="0" u="none" strike="noStrike" cap="none" dirty="0">
                <a:solidFill>
                  <a:srgbClr val="1C4587"/>
                </a:solidFill>
                <a:latin typeface="Quicksand"/>
                <a:ea typeface="Quicksand"/>
                <a:cs typeface="Quicksand"/>
                <a:sym typeface="Quicksand"/>
              </a:rPr>
              <a:t>Rowan</a:t>
            </a:r>
            <a:endParaRPr sz="2500" b="1" i="1" u="none" strike="noStrike" cap="none" dirty="0">
              <a:solidFill>
                <a:srgbClr val="1C4587"/>
              </a:solidFill>
              <a:latin typeface="Quicksand"/>
              <a:ea typeface="Quicksand"/>
              <a:cs typeface="Quicksand"/>
              <a:sym typeface="Quicksand"/>
            </a:endParaRPr>
          </a:p>
        </p:txBody>
      </p:sp>
      <p:sp>
        <p:nvSpPr>
          <p:cNvPr id="83" name="Google Shape;83;p2"/>
          <p:cNvSpPr/>
          <p:nvPr/>
        </p:nvSpPr>
        <p:spPr>
          <a:xfrm>
            <a:off x="199950" y="829550"/>
            <a:ext cx="8744100" cy="33549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2"/>
          <p:cNvSpPr txBox="1"/>
          <p:nvPr/>
        </p:nvSpPr>
        <p:spPr>
          <a:xfrm>
            <a:off x="1565285" y="3179042"/>
            <a:ext cx="2355825" cy="73863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dirty="0">
                <a:solidFill>
                  <a:srgbClr val="000000"/>
                </a:solidFill>
                <a:latin typeface="Arial"/>
                <a:ea typeface="Arial"/>
                <a:cs typeface="Arial"/>
                <a:sym typeface="Arial"/>
              </a:rPr>
              <a:t>Miss </a:t>
            </a:r>
            <a:r>
              <a:rPr lang="en-GB" sz="1800" b="0" i="0" u="none" strike="noStrike" cap="none" dirty="0">
                <a:solidFill>
                  <a:srgbClr val="000000"/>
                </a:solidFill>
                <a:latin typeface="Arial"/>
                <a:ea typeface="Arial"/>
                <a:cs typeface="Arial"/>
                <a:sym typeface="Arial"/>
              </a:rPr>
              <a:t>Chambers</a:t>
            </a:r>
            <a:endParaRPr sz="18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 sz="1800" b="0" i="0" u="none" strike="noStrike" cap="none" dirty="0">
                <a:solidFill>
                  <a:srgbClr val="000000"/>
                </a:solidFill>
                <a:latin typeface="Arial"/>
                <a:ea typeface="Arial"/>
                <a:cs typeface="Arial"/>
                <a:sym typeface="Arial"/>
              </a:rPr>
              <a:t>Teaching assistant</a:t>
            </a:r>
            <a:endParaRPr sz="1800" b="0" i="0" u="none" strike="noStrike" cap="none" dirty="0">
              <a:solidFill>
                <a:srgbClr val="000000"/>
              </a:solidFill>
              <a:latin typeface="Arial"/>
              <a:ea typeface="Arial"/>
              <a:cs typeface="Arial"/>
              <a:sym typeface="Arial"/>
            </a:endParaRPr>
          </a:p>
        </p:txBody>
      </p:sp>
      <p:sp>
        <p:nvSpPr>
          <p:cNvPr id="85" name="Google Shape;85;p2"/>
          <p:cNvSpPr txBox="1"/>
          <p:nvPr/>
        </p:nvSpPr>
        <p:spPr>
          <a:xfrm>
            <a:off x="4273279" y="3199487"/>
            <a:ext cx="2426294" cy="73863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dirty="0">
                <a:solidFill>
                  <a:srgbClr val="000000"/>
                </a:solidFill>
                <a:latin typeface="Arial"/>
                <a:ea typeface="Arial"/>
                <a:cs typeface="Arial"/>
                <a:sym typeface="Arial"/>
              </a:rPr>
              <a:t>Miss Alba</a:t>
            </a:r>
            <a:endParaRPr dirty="0"/>
          </a:p>
          <a:p>
            <a:pPr marL="0" marR="0" lvl="0" indent="0" algn="ctr" rtl="0">
              <a:lnSpc>
                <a:spcPct val="100000"/>
              </a:lnSpc>
              <a:spcBef>
                <a:spcPts val="0"/>
              </a:spcBef>
              <a:spcAft>
                <a:spcPts val="0"/>
              </a:spcAft>
              <a:buClr>
                <a:srgbClr val="000000"/>
              </a:buClr>
              <a:buSzPts val="1800"/>
              <a:buFont typeface="Arial"/>
              <a:buNone/>
            </a:pPr>
            <a:r>
              <a:rPr lang="en" sz="1800" b="0" i="0" u="none" strike="noStrike" cap="none" dirty="0">
                <a:solidFill>
                  <a:srgbClr val="000000"/>
                </a:solidFill>
                <a:latin typeface="Arial"/>
                <a:ea typeface="Arial"/>
                <a:cs typeface="Arial"/>
                <a:sym typeface="Arial"/>
              </a:rPr>
              <a:t>PPA teacher (Friday)</a:t>
            </a:r>
            <a:endParaRPr sz="1800" b="0" i="0" u="none" strike="noStrike" cap="none" dirty="0">
              <a:solidFill>
                <a:srgbClr val="000000"/>
              </a:solidFill>
              <a:latin typeface="Arial"/>
              <a:ea typeface="Arial"/>
              <a:cs typeface="Arial"/>
              <a:sym typeface="Arial"/>
            </a:endParaRPr>
          </a:p>
        </p:txBody>
      </p:sp>
      <p:pic>
        <p:nvPicPr>
          <p:cNvPr id="87" name="Google Shape;87;p2"/>
          <p:cNvPicPr preferRelativeResize="0"/>
          <p:nvPr/>
        </p:nvPicPr>
        <p:blipFill rotWithShape="1">
          <a:blip r:embed="rId4">
            <a:alphaModFix/>
          </a:blip>
          <a:srcRect/>
          <a:stretch/>
        </p:blipFill>
        <p:spPr>
          <a:xfrm>
            <a:off x="4676037" y="882358"/>
            <a:ext cx="1444435" cy="2186826"/>
          </a:xfrm>
          <a:prstGeom prst="rect">
            <a:avLst/>
          </a:prstGeom>
          <a:noFill/>
          <a:ln>
            <a:noFill/>
          </a:ln>
        </p:spPr>
      </p:pic>
      <p:pic>
        <p:nvPicPr>
          <p:cNvPr id="2" name="Picture 1">
            <a:extLst>
              <a:ext uri="{FF2B5EF4-FFF2-40B4-BE49-F238E27FC236}">
                <a16:creationId xmlns:a16="http://schemas.microsoft.com/office/drawing/2014/main" id="{B0E1809A-8658-4558-861A-353E2FBDD644}"/>
              </a:ext>
            </a:extLst>
          </p:cNvPr>
          <p:cNvPicPr>
            <a:picLocks noChangeAspect="1"/>
          </p:cNvPicPr>
          <p:nvPr/>
        </p:nvPicPr>
        <p:blipFill>
          <a:blip r:embed="rId5"/>
          <a:stretch>
            <a:fillRect/>
          </a:stretch>
        </p:blipFill>
        <p:spPr>
          <a:xfrm>
            <a:off x="2028802" y="870951"/>
            <a:ext cx="1444435" cy="244156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91"/>
        <p:cNvGrpSpPr/>
        <p:nvPr/>
      </p:nvGrpSpPr>
      <p:grpSpPr>
        <a:xfrm>
          <a:off x="0" y="0"/>
          <a:ext cx="0" cy="0"/>
          <a:chOff x="0" y="0"/>
          <a:chExt cx="0" cy="0"/>
        </a:xfrm>
      </p:grpSpPr>
      <p:sp>
        <p:nvSpPr>
          <p:cNvPr id="92" name="Google Shape;92;p3"/>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3"/>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3"/>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5" name="Google Shape;95;p3"/>
          <p:cNvPicPr preferRelativeResize="0"/>
          <p:nvPr/>
        </p:nvPicPr>
        <p:blipFill rotWithShape="1">
          <a:blip r:embed="rId3">
            <a:alphaModFix/>
          </a:blip>
          <a:srcRect/>
          <a:stretch/>
        </p:blipFill>
        <p:spPr>
          <a:xfrm>
            <a:off x="7460950" y="155997"/>
            <a:ext cx="1620776" cy="694774"/>
          </a:xfrm>
          <a:prstGeom prst="rect">
            <a:avLst/>
          </a:prstGeom>
          <a:noFill/>
          <a:ln>
            <a:noFill/>
          </a:ln>
        </p:spPr>
      </p:pic>
      <p:sp>
        <p:nvSpPr>
          <p:cNvPr id="96" name="Google Shape;96;p3"/>
          <p:cNvSpPr txBox="1"/>
          <p:nvPr/>
        </p:nvSpPr>
        <p:spPr>
          <a:xfrm>
            <a:off x="191925" y="36875"/>
            <a:ext cx="4567800" cy="600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 sz="2700" b="1" i="0" u="none" strike="noStrike" cap="none">
                <a:solidFill>
                  <a:srgbClr val="1C4587"/>
                </a:solidFill>
                <a:latin typeface="Quicksand"/>
                <a:ea typeface="Quicksand"/>
                <a:cs typeface="Quicksand"/>
                <a:sym typeface="Quicksand"/>
              </a:rPr>
              <a:t>Drop off and pickups</a:t>
            </a:r>
            <a:endParaRPr sz="1400" b="1" i="1" u="none" strike="noStrike" cap="none">
              <a:solidFill>
                <a:srgbClr val="1C4587"/>
              </a:solidFill>
              <a:latin typeface="Quicksand"/>
              <a:ea typeface="Quicksand"/>
              <a:cs typeface="Quicksand"/>
              <a:sym typeface="Quicksand"/>
            </a:endParaRPr>
          </a:p>
        </p:txBody>
      </p:sp>
      <p:sp>
        <p:nvSpPr>
          <p:cNvPr id="97" name="Google Shape;97;p3"/>
          <p:cNvSpPr txBox="1"/>
          <p:nvPr/>
        </p:nvSpPr>
        <p:spPr>
          <a:xfrm>
            <a:off x="322974" y="772163"/>
            <a:ext cx="6344804"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98" name="Google Shape;98;p3"/>
          <p:cNvSpPr txBox="1"/>
          <p:nvPr/>
        </p:nvSpPr>
        <p:spPr>
          <a:xfrm>
            <a:off x="317794" y="1226287"/>
            <a:ext cx="8787000" cy="2339072"/>
          </a:xfrm>
          <a:prstGeom prst="rect">
            <a:avLst/>
          </a:prstGeom>
          <a:noFill/>
          <a:ln>
            <a:noFill/>
          </a:ln>
        </p:spPr>
        <p:txBody>
          <a:bodyPr spcFirstLastPara="1" wrap="square" lIns="91425" tIns="91425" rIns="91425" bIns="91425" anchor="t" anchorCtr="0">
            <a:spAutoFit/>
          </a:bodyPr>
          <a:lstStyle/>
          <a:p>
            <a:pPr lvl="0">
              <a:buSzPts val="1400"/>
            </a:pPr>
            <a:r>
              <a:rPr lang="en-GB" dirty="0">
                <a:latin typeface="Quicksand"/>
                <a:ea typeface="Quicksand"/>
                <a:cs typeface="Quicksand"/>
                <a:sym typeface="Quicksand"/>
              </a:rPr>
              <a:t>Please drop off and collect from the Year 2 area.</a:t>
            </a:r>
            <a:endParaRPr lang="en-GB" dirty="0"/>
          </a:p>
          <a:p>
            <a:pPr lvl="0">
              <a:buSzPts val="1400"/>
            </a:pPr>
            <a:endParaRPr lang="en-GB" dirty="0">
              <a:latin typeface="Quicksand"/>
              <a:ea typeface="Quicksand"/>
              <a:cs typeface="Quicksand"/>
              <a:sym typeface="Quicksand"/>
            </a:endParaRPr>
          </a:p>
          <a:p>
            <a:pPr lvl="0">
              <a:buSzPts val="1400"/>
            </a:pPr>
            <a:r>
              <a:rPr lang="en-GB" dirty="0">
                <a:latin typeface="Quicksand"/>
                <a:ea typeface="Quicksand"/>
                <a:cs typeface="Quicksand"/>
                <a:sym typeface="Quicksand"/>
              </a:rPr>
              <a:t>Please stay with your child until they are collected from the playground. </a:t>
            </a:r>
            <a:endParaRPr lang="en-GB" dirty="0"/>
          </a:p>
          <a:p>
            <a:pPr lvl="0">
              <a:buSzPts val="1400"/>
            </a:pPr>
            <a:endParaRPr lang="en-GB" dirty="0">
              <a:latin typeface="Quicksand"/>
              <a:ea typeface="Quicksand"/>
              <a:cs typeface="Quicksand"/>
              <a:sym typeface="Quicksand"/>
            </a:endParaRPr>
          </a:p>
          <a:p>
            <a:pPr lvl="0">
              <a:buSzPts val="1400"/>
            </a:pPr>
            <a:r>
              <a:rPr lang="en-GB" dirty="0">
                <a:latin typeface="Quicksand"/>
                <a:ea typeface="Quicksand"/>
                <a:cs typeface="Quicksand"/>
                <a:sym typeface="Quicksand"/>
              </a:rPr>
              <a:t>Please be aware that your child will be late if they arrive after 9:10 a.m.</a:t>
            </a:r>
          </a:p>
          <a:p>
            <a:pPr lvl="0">
              <a:buSzPts val="1400"/>
            </a:pPr>
            <a:endParaRPr lang="en-GB" dirty="0">
              <a:latin typeface="Quicksand"/>
              <a:ea typeface="Quicksand"/>
              <a:cs typeface="Quicksand"/>
              <a:sym typeface="Quicksand"/>
            </a:endParaRPr>
          </a:p>
          <a:p>
            <a:pPr lvl="0">
              <a:buSzPts val="1400"/>
            </a:pPr>
            <a:r>
              <a:rPr lang="en-GB" u="sng" dirty="0">
                <a:solidFill>
                  <a:srgbClr val="FF0000"/>
                </a:solidFill>
                <a:latin typeface="Quicksand"/>
                <a:ea typeface="Quicksand"/>
                <a:cs typeface="Quicksand"/>
                <a:sym typeface="Quicksand"/>
              </a:rPr>
              <a:t>Important Notice</a:t>
            </a:r>
          </a:p>
          <a:p>
            <a:pPr lvl="0">
              <a:buSzPts val="1400"/>
            </a:pPr>
            <a:endParaRPr lang="en-GB" dirty="0">
              <a:latin typeface="Quicksand"/>
              <a:ea typeface="Quicksand"/>
              <a:cs typeface="Quicksand"/>
              <a:sym typeface="Quicksand"/>
            </a:endParaRPr>
          </a:p>
          <a:p>
            <a:pPr lvl="0">
              <a:buSzPts val="1400"/>
            </a:pPr>
            <a:r>
              <a:rPr lang="en-GB" dirty="0">
                <a:latin typeface="Quicksand"/>
                <a:ea typeface="Quicksand"/>
                <a:cs typeface="Quicksand"/>
                <a:sym typeface="Quicksand"/>
              </a:rPr>
              <a:t>Please inform the school if your child will be collected by another person. </a:t>
            </a: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Quicksand"/>
              <a:ea typeface="Quicksand"/>
              <a:cs typeface="Quicksand"/>
              <a:sym typeface="Quicksan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102"/>
        <p:cNvGrpSpPr/>
        <p:nvPr/>
      </p:nvGrpSpPr>
      <p:grpSpPr>
        <a:xfrm>
          <a:off x="0" y="0"/>
          <a:ext cx="0" cy="0"/>
          <a:chOff x="0" y="0"/>
          <a:chExt cx="0" cy="0"/>
        </a:xfrm>
      </p:grpSpPr>
      <p:sp>
        <p:nvSpPr>
          <p:cNvPr id="103" name="Google Shape;103;p4"/>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4"/>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4"/>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6" name="Google Shape;106;p4"/>
          <p:cNvPicPr preferRelativeResize="0"/>
          <p:nvPr/>
        </p:nvPicPr>
        <p:blipFill rotWithShape="1">
          <a:blip r:embed="rId3">
            <a:alphaModFix/>
          </a:blip>
          <a:srcRect/>
          <a:stretch/>
        </p:blipFill>
        <p:spPr>
          <a:xfrm>
            <a:off x="7460950" y="155997"/>
            <a:ext cx="1620776" cy="694774"/>
          </a:xfrm>
          <a:prstGeom prst="rect">
            <a:avLst/>
          </a:prstGeom>
          <a:noFill/>
          <a:ln>
            <a:noFill/>
          </a:ln>
        </p:spPr>
      </p:pic>
      <p:sp>
        <p:nvSpPr>
          <p:cNvPr id="107" name="Google Shape;107;p4"/>
          <p:cNvSpPr txBox="1"/>
          <p:nvPr/>
        </p:nvSpPr>
        <p:spPr>
          <a:xfrm>
            <a:off x="168900" y="69125"/>
            <a:ext cx="2180400" cy="600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 sz="2700" b="1" i="0" u="none" strike="noStrike" cap="none">
                <a:solidFill>
                  <a:srgbClr val="1C4587"/>
                </a:solidFill>
                <a:latin typeface="Quicksand"/>
                <a:ea typeface="Quicksand"/>
                <a:cs typeface="Quicksand"/>
                <a:sym typeface="Quicksand"/>
              </a:rPr>
              <a:t>Timetable</a:t>
            </a:r>
            <a:endParaRPr sz="1400" b="1" i="1" u="none" strike="noStrike" cap="none">
              <a:solidFill>
                <a:srgbClr val="1C4587"/>
              </a:solidFill>
              <a:latin typeface="Quicksand"/>
              <a:ea typeface="Quicksand"/>
              <a:cs typeface="Quicksand"/>
              <a:sym typeface="Quicksand"/>
            </a:endParaRPr>
          </a:p>
        </p:txBody>
      </p:sp>
      <p:sp>
        <p:nvSpPr>
          <p:cNvPr id="108" name="Google Shape;108;p4"/>
          <p:cNvSpPr txBox="1"/>
          <p:nvPr/>
        </p:nvSpPr>
        <p:spPr>
          <a:xfrm>
            <a:off x="207300" y="637175"/>
            <a:ext cx="6939900" cy="954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dirty="0">
                <a:solidFill>
                  <a:srgbClr val="000000"/>
                </a:solidFill>
                <a:latin typeface="Quicksand"/>
                <a:ea typeface="Quicksand"/>
                <a:cs typeface="Quicksand"/>
                <a:sym typeface="Quicksand"/>
              </a:rPr>
              <a:t>Although this is our timetable, things may change. We will prepare children, where appropriate for these changes and inform you if you need to send in PE kit on an alternative day.</a:t>
            </a:r>
            <a:endParaRPr sz="1100" b="0" i="0" u="none" strike="noStrike" cap="none" dirty="0">
              <a:solidFill>
                <a:srgbClr val="000000"/>
              </a:solidFill>
              <a:latin typeface="Quicksand"/>
              <a:ea typeface="Quicksand"/>
              <a:cs typeface="Quicksand"/>
              <a:sym typeface="Quicksand"/>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Quicksand"/>
              <a:ea typeface="Quicksand"/>
              <a:cs typeface="Quicksand"/>
              <a:sym typeface="Quicksand"/>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Quicksand"/>
              <a:ea typeface="Quicksand"/>
              <a:cs typeface="Quicksand"/>
              <a:sym typeface="Quicksand"/>
            </a:endParaRPr>
          </a:p>
        </p:txBody>
      </p:sp>
      <p:sp>
        <p:nvSpPr>
          <p:cNvPr id="109" name="Google Shape;109;p4"/>
          <p:cNvSpPr txBox="1"/>
          <p:nvPr/>
        </p:nvSpPr>
        <p:spPr>
          <a:xfrm>
            <a:off x="6158889" y="1247136"/>
            <a:ext cx="2349000" cy="1715824"/>
          </a:xfrm>
          <a:prstGeom prst="rect">
            <a:avLst/>
          </a:prstGeom>
          <a:solidFill>
            <a:srgbClr val="D9EAD3"/>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1" i="0" u="none" strike="noStrike" cap="none" dirty="0">
                <a:solidFill>
                  <a:srgbClr val="000000"/>
                </a:solidFill>
                <a:latin typeface="Quicksand"/>
                <a:ea typeface="Quicksand"/>
                <a:cs typeface="Quicksand"/>
                <a:sym typeface="Quicksand"/>
              </a:rPr>
              <a:t>P.E. days:</a:t>
            </a:r>
            <a:endParaRPr sz="1200" b="1" i="0" u="none" strike="noStrike" cap="none" dirty="0">
              <a:solidFill>
                <a:srgbClr val="000000"/>
              </a:solidFill>
              <a:latin typeface="Quicksand"/>
              <a:ea typeface="Quicksand"/>
              <a:cs typeface="Quicksand"/>
              <a:sym typeface="Quicksand"/>
            </a:endParaRPr>
          </a:p>
          <a:p>
            <a:pPr marL="0" marR="0" lvl="0" indent="0" algn="l" rtl="0">
              <a:lnSpc>
                <a:spcPct val="115000"/>
              </a:lnSpc>
              <a:spcBef>
                <a:spcPts val="1200"/>
              </a:spcBef>
              <a:spcAft>
                <a:spcPts val="0"/>
              </a:spcAft>
              <a:buClr>
                <a:srgbClr val="000000"/>
              </a:buClr>
              <a:buSzPts val="1000"/>
              <a:buFont typeface="Arial"/>
              <a:buNone/>
            </a:pPr>
            <a:r>
              <a:rPr lang="en" sz="1000" b="1" i="0" u="none" strike="noStrike" cap="none" dirty="0">
                <a:solidFill>
                  <a:schemeClr val="dk1"/>
                </a:solidFill>
                <a:latin typeface="Quicksand"/>
                <a:ea typeface="Quicksand"/>
                <a:cs typeface="Quicksand"/>
                <a:sym typeface="Quicksand"/>
              </a:rPr>
              <a:t>PE Kit: </a:t>
            </a:r>
            <a:r>
              <a:rPr lang="en" sz="1000" b="0" i="0" u="none" strike="noStrike" cap="none" dirty="0">
                <a:solidFill>
                  <a:schemeClr val="dk1"/>
                </a:solidFill>
                <a:latin typeface="Quicksand"/>
                <a:ea typeface="Quicksand"/>
                <a:cs typeface="Quicksand"/>
                <a:sym typeface="Quicksand"/>
              </a:rPr>
              <a:t>White T shirt, shorts/tracksuit bottoms/sweatshirt in school colours</a:t>
            </a:r>
            <a:endParaRPr sz="1000" b="0" i="0" u="none" strike="noStrike" cap="none" dirty="0">
              <a:solidFill>
                <a:schemeClr val="dk1"/>
              </a:solidFill>
              <a:latin typeface="Quicksand"/>
              <a:ea typeface="Quicksand"/>
              <a:cs typeface="Quicksand"/>
              <a:sym typeface="Quicksand"/>
            </a:endParaRPr>
          </a:p>
          <a:p>
            <a:pPr marL="0" marR="0" lvl="0" indent="0" algn="l" rtl="0">
              <a:lnSpc>
                <a:spcPct val="115000"/>
              </a:lnSpc>
              <a:spcBef>
                <a:spcPts val="1200"/>
              </a:spcBef>
              <a:spcAft>
                <a:spcPts val="0"/>
              </a:spcAft>
              <a:buClr>
                <a:srgbClr val="000000"/>
              </a:buClr>
              <a:buSzPts val="1000"/>
              <a:buFont typeface="Arial"/>
              <a:buNone/>
            </a:pPr>
            <a:r>
              <a:rPr lang="en" sz="1000" b="0" i="0" u="none" strike="noStrike" cap="none" dirty="0">
                <a:solidFill>
                  <a:schemeClr val="dk1"/>
                </a:solidFill>
                <a:latin typeface="Quicksand"/>
                <a:ea typeface="Quicksand"/>
                <a:cs typeface="Quicksand"/>
                <a:sym typeface="Quicksand"/>
              </a:rPr>
              <a:t>Trainers/black plimsolls</a:t>
            </a:r>
            <a:endParaRPr dirty="0"/>
          </a:p>
          <a:p>
            <a:pPr marL="0" marR="0" lvl="0" indent="0" algn="l" rtl="0">
              <a:lnSpc>
                <a:spcPct val="115000"/>
              </a:lnSpc>
              <a:spcBef>
                <a:spcPts val="1200"/>
              </a:spcBef>
              <a:spcAft>
                <a:spcPts val="0"/>
              </a:spcAft>
              <a:buClr>
                <a:srgbClr val="000000"/>
              </a:buClr>
              <a:buSzPts val="1000"/>
              <a:buFont typeface="Arial"/>
              <a:buNone/>
            </a:pPr>
            <a:r>
              <a:rPr lang="en" sz="1000" b="0" i="0" u="none" strike="noStrike" cap="none" dirty="0">
                <a:solidFill>
                  <a:schemeClr val="dk1"/>
                </a:solidFill>
                <a:latin typeface="Quicksand"/>
                <a:ea typeface="Quicksand"/>
                <a:cs typeface="Quicksand"/>
                <a:sym typeface="Quicksand"/>
              </a:rPr>
              <a:t>Please send PE kits in on a Monday and we will send home on a Friday. </a:t>
            </a:r>
          </a:p>
        </p:txBody>
      </p:sp>
      <p:pic>
        <p:nvPicPr>
          <p:cNvPr id="2" name="Picture 1">
            <a:extLst>
              <a:ext uri="{FF2B5EF4-FFF2-40B4-BE49-F238E27FC236}">
                <a16:creationId xmlns:a16="http://schemas.microsoft.com/office/drawing/2014/main" id="{42E75B5B-DE95-46CB-B277-A8B58DCB3940}"/>
              </a:ext>
            </a:extLst>
          </p:cNvPr>
          <p:cNvPicPr>
            <a:picLocks noChangeAspect="1"/>
          </p:cNvPicPr>
          <p:nvPr/>
        </p:nvPicPr>
        <p:blipFill>
          <a:blip r:embed="rId4"/>
          <a:stretch>
            <a:fillRect/>
          </a:stretch>
        </p:blipFill>
        <p:spPr>
          <a:xfrm>
            <a:off x="385468" y="1137188"/>
            <a:ext cx="4715921" cy="352623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114"/>
        <p:cNvGrpSpPr/>
        <p:nvPr/>
      </p:nvGrpSpPr>
      <p:grpSpPr>
        <a:xfrm>
          <a:off x="0" y="0"/>
          <a:ext cx="0" cy="0"/>
          <a:chOff x="0" y="0"/>
          <a:chExt cx="0" cy="0"/>
        </a:xfrm>
      </p:grpSpPr>
      <p:sp>
        <p:nvSpPr>
          <p:cNvPr id="115" name="Google Shape;115;p5"/>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5"/>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5"/>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8" name="Google Shape;118;p5"/>
          <p:cNvPicPr preferRelativeResize="0"/>
          <p:nvPr/>
        </p:nvPicPr>
        <p:blipFill rotWithShape="1">
          <a:blip r:embed="rId3">
            <a:alphaModFix/>
          </a:blip>
          <a:srcRect/>
          <a:stretch/>
        </p:blipFill>
        <p:spPr>
          <a:xfrm>
            <a:off x="3865650" y="4204897"/>
            <a:ext cx="1620776" cy="694774"/>
          </a:xfrm>
          <a:prstGeom prst="rect">
            <a:avLst/>
          </a:prstGeom>
          <a:noFill/>
          <a:ln>
            <a:noFill/>
          </a:ln>
        </p:spPr>
      </p:pic>
      <p:sp>
        <p:nvSpPr>
          <p:cNvPr id="119" name="Google Shape;119;p5"/>
          <p:cNvSpPr txBox="1"/>
          <p:nvPr/>
        </p:nvSpPr>
        <p:spPr>
          <a:xfrm>
            <a:off x="168900" y="69125"/>
            <a:ext cx="2180400" cy="600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 sz="2700" b="1" i="0" u="none" strike="noStrike" cap="none">
                <a:solidFill>
                  <a:srgbClr val="1C4587"/>
                </a:solidFill>
                <a:latin typeface="Quicksand"/>
                <a:ea typeface="Quicksand"/>
                <a:cs typeface="Quicksand"/>
                <a:sym typeface="Quicksand"/>
              </a:rPr>
              <a:t>Uniform</a:t>
            </a:r>
            <a:endParaRPr sz="1400" b="1" i="1" u="none" strike="noStrike" cap="none">
              <a:solidFill>
                <a:srgbClr val="1C4587"/>
              </a:solidFill>
              <a:latin typeface="Quicksand"/>
              <a:ea typeface="Quicksand"/>
              <a:cs typeface="Quicksand"/>
              <a:sym typeface="Quicksand"/>
            </a:endParaRPr>
          </a:p>
        </p:txBody>
      </p:sp>
      <p:sp>
        <p:nvSpPr>
          <p:cNvPr id="120" name="Google Shape;120;p5"/>
          <p:cNvSpPr txBox="1"/>
          <p:nvPr/>
        </p:nvSpPr>
        <p:spPr>
          <a:xfrm>
            <a:off x="207275" y="591100"/>
            <a:ext cx="5053200" cy="954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chemeClr val="dk1"/>
                </a:solidFill>
                <a:latin typeface="Quicksand"/>
                <a:ea typeface="Quicksand"/>
                <a:cs typeface="Quicksand"/>
                <a:sym typeface="Quicksand"/>
              </a:rPr>
              <a:t>It is our school policy that all children wear school uniform when attending school. School uniform is part of the school ethos and in sending their child/ren to James Wolfe Primary School, parents agree to support our policy.</a:t>
            </a:r>
            <a:endParaRPr sz="1000" b="0" i="0" u="none" strike="noStrike" cap="none">
              <a:solidFill>
                <a:srgbClr val="000000"/>
              </a:solidFill>
              <a:latin typeface="Quicksand"/>
              <a:ea typeface="Quicksand"/>
              <a:cs typeface="Quicksand"/>
              <a:sym typeface="Quicksand"/>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Quicksand"/>
              <a:ea typeface="Quicksand"/>
              <a:cs typeface="Quicksand"/>
              <a:sym typeface="Quicksand"/>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Quicksand"/>
              <a:ea typeface="Quicksand"/>
              <a:cs typeface="Quicksand"/>
              <a:sym typeface="Quicksand"/>
            </a:endParaRPr>
          </a:p>
        </p:txBody>
      </p:sp>
      <p:sp>
        <p:nvSpPr>
          <p:cNvPr id="121" name="Google Shape;121;p5"/>
          <p:cNvSpPr txBox="1"/>
          <p:nvPr/>
        </p:nvSpPr>
        <p:spPr>
          <a:xfrm>
            <a:off x="293525" y="1226325"/>
            <a:ext cx="4289700" cy="30723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200"/>
              </a:spcBef>
              <a:spcAft>
                <a:spcPts val="0"/>
              </a:spcAft>
              <a:buClr>
                <a:srgbClr val="000000"/>
              </a:buClr>
              <a:buSzPts val="1200"/>
              <a:buFont typeface="Arial"/>
              <a:buNone/>
            </a:pPr>
            <a:r>
              <a:rPr lang="en" sz="1200" b="1" i="0" u="none" strike="noStrike" cap="none">
                <a:solidFill>
                  <a:schemeClr val="dk1"/>
                </a:solidFill>
                <a:latin typeface="Quicksand"/>
                <a:ea typeface="Quicksand"/>
                <a:cs typeface="Quicksand"/>
                <a:sym typeface="Quicksand"/>
              </a:rPr>
              <a:t>Our uniform consists of:</a:t>
            </a:r>
            <a:endParaRPr sz="1200" b="1" i="0" u="none" strike="noStrike" cap="none">
              <a:solidFill>
                <a:schemeClr val="dk1"/>
              </a:solidFill>
              <a:latin typeface="Quicksand"/>
              <a:ea typeface="Quicksand"/>
              <a:cs typeface="Quicksand"/>
              <a:sym typeface="Quicksand"/>
            </a:endParaRPr>
          </a:p>
          <a:p>
            <a:pPr marL="457200" marR="0" lvl="0" indent="-304800" algn="l" rtl="0">
              <a:lnSpc>
                <a:spcPct val="115000"/>
              </a:lnSpc>
              <a:spcBef>
                <a:spcPts val="1200"/>
              </a:spcBef>
              <a:spcAft>
                <a:spcPts val="0"/>
              </a:spcAft>
              <a:buClr>
                <a:schemeClr val="dk1"/>
              </a:buClr>
              <a:buSzPts val="1200"/>
              <a:buFont typeface="Quicksand"/>
              <a:buChar char="●"/>
            </a:pPr>
            <a:r>
              <a:rPr lang="en" sz="1200" b="0" i="0" u="none" strike="noStrike" cap="none">
                <a:solidFill>
                  <a:schemeClr val="dk1"/>
                </a:solidFill>
                <a:latin typeface="Quicksand"/>
                <a:ea typeface="Quicksand"/>
                <a:cs typeface="Quicksand"/>
                <a:sym typeface="Quicksand"/>
              </a:rPr>
              <a:t>White polo shirt</a:t>
            </a:r>
            <a:endParaRPr sz="1200" b="0" i="0" u="none" strike="noStrike" cap="none">
              <a:solidFill>
                <a:schemeClr val="dk1"/>
              </a:solidFill>
              <a:latin typeface="Quicksand"/>
              <a:ea typeface="Quicksand"/>
              <a:cs typeface="Quicksand"/>
              <a:sym typeface="Quicksand"/>
            </a:endParaRPr>
          </a:p>
          <a:p>
            <a:pPr marL="457200" marR="0" lvl="0" indent="-304800" algn="l" rtl="0">
              <a:lnSpc>
                <a:spcPct val="115000"/>
              </a:lnSpc>
              <a:spcBef>
                <a:spcPts val="0"/>
              </a:spcBef>
              <a:spcAft>
                <a:spcPts val="0"/>
              </a:spcAft>
              <a:buClr>
                <a:schemeClr val="dk1"/>
              </a:buClr>
              <a:buSzPts val="1200"/>
              <a:buFont typeface="Quicksand"/>
              <a:buChar char="●"/>
            </a:pPr>
            <a:r>
              <a:rPr lang="en" sz="1200" b="0" i="0" u="none" strike="noStrike" cap="none">
                <a:solidFill>
                  <a:schemeClr val="dk1"/>
                </a:solidFill>
                <a:latin typeface="Quicksand"/>
                <a:ea typeface="Quicksand"/>
                <a:cs typeface="Quicksand"/>
                <a:sym typeface="Quicksand"/>
              </a:rPr>
              <a:t>Navy blue sweater or cardigan (we promote the wearing of jumpers/polo shirts with logos but plain versions in the school colours are acceptable)</a:t>
            </a:r>
            <a:endParaRPr sz="1200" b="0" i="0" u="none" strike="noStrike" cap="none">
              <a:solidFill>
                <a:schemeClr val="dk1"/>
              </a:solidFill>
              <a:latin typeface="Quicksand"/>
              <a:ea typeface="Quicksand"/>
              <a:cs typeface="Quicksand"/>
              <a:sym typeface="Quicksand"/>
            </a:endParaRPr>
          </a:p>
          <a:p>
            <a:pPr marL="457200" marR="0" lvl="0" indent="-304800" algn="l" rtl="0">
              <a:lnSpc>
                <a:spcPct val="115000"/>
              </a:lnSpc>
              <a:spcBef>
                <a:spcPts val="0"/>
              </a:spcBef>
              <a:spcAft>
                <a:spcPts val="0"/>
              </a:spcAft>
              <a:buClr>
                <a:schemeClr val="dk1"/>
              </a:buClr>
              <a:buSzPts val="1200"/>
              <a:buFont typeface="Quicksand"/>
              <a:buChar char="●"/>
            </a:pPr>
            <a:r>
              <a:rPr lang="en" sz="1200" b="0" i="0" u="none" strike="noStrike" cap="none">
                <a:solidFill>
                  <a:schemeClr val="dk1"/>
                </a:solidFill>
                <a:latin typeface="Quicksand"/>
                <a:ea typeface="Quicksand"/>
                <a:cs typeface="Quicksand"/>
                <a:sym typeface="Quicksand"/>
              </a:rPr>
              <a:t>Black or grey trousers, shorts or skirts</a:t>
            </a:r>
            <a:endParaRPr sz="1200" b="0" i="0" u="none" strike="noStrike" cap="none">
              <a:solidFill>
                <a:schemeClr val="dk1"/>
              </a:solidFill>
              <a:latin typeface="Quicksand"/>
              <a:ea typeface="Quicksand"/>
              <a:cs typeface="Quicksand"/>
              <a:sym typeface="Quicksand"/>
            </a:endParaRPr>
          </a:p>
          <a:p>
            <a:pPr marL="457200" marR="0" lvl="0" indent="-304800" algn="l" rtl="0">
              <a:lnSpc>
                <a:spcPct val="115000"/>
              </a:lnSpc>
              <a:spcBef>
                <a:spcPts val="0"/>
              </a:spcBef>
              <a:spcAft>
                <a:spcPts val="0"/>
              </a:spcAft>
              <a:buClr>
                <a:schemeClr val="dk1"/>
              </a:buClr>
              <a:buSzPts val="1200"/>
              <a:buFont typeface="Quicksand"/>
              <a:buChar char="●"/>
            </a:pPr>
            <a:r>
              <a:rPr lang="en" sz="1200" b="0" i="0" u="none" strike="noStrike" cap="none">
                <a:solidFill>
                  <a:schemeClr val="dk1"/>
                </a:solidFill>
                <a:latin typeface="Quicksand"/>
                <a:ea typeface="Quicksand"/>
                <a:cs typeface="Quicksand"/>
                <a:sym typeface="Quicksand"/>
              </a:rPr>
              <a:t>Blue checked dress</a:t>
            </a:r>
            <a:endParaRPr sz="1200" b="0" i="0" u="none" strike="noStrike" cap="none">
              <a:solidFill>
                <a:schemeClr val="dk1"/>
              </a:solidFill>
              <a:latin typeface="Quicksand"/>
              <a:ea typeface="Quicksand"/>
              <a:cs typeface="Quicksand"/>
              <a:sym typeface="Quicksand"/>
            </a:endParaRPr>
          </a:p>
          <a:p>
            <a:pPr marL="457200" marR="0" lvl="0" indent="-304800" algn="l" rtl="0">
              <a:lnSpc>
                <a:spcPct val="115000"/>
              </a:lnSpc>
              <a:spcBef>
                <a:spcPts val="0"/>
              </a:spcBef>
              <a:spcAft>
                <a:spcPts val="0"/>
              </a:spcAft>
              <a:buClr>
                <a:schemeClr val="dk1"/>
              </a:buClr>
              <a:buSzPts val="1200"/>
              <a:buFont typeface="Quicksand"/>
              <a:buChar char="●"/>
            </a:pPr>
            <a:r>
              <a:rPr lang="en" sz="1200" b="0" i="0" u="none" strike="noStrike" cap="none">
                <a:solidFill>
                  <a:schemeClr val="dk1"/>
                </a:solidFill>
                <a:latin typeface="Quicksand"/>
                <a:ea typeface="Quicksand"/>
                <a:cs typeface="Quicksand"/>
                <a:sym typeface="Quicksand"/>
              </a:rPr>
              <a:t>Plain socks or tights in school colours (white, black, navy blue or grey)</a:t>
            </a:r>
            <a:endParaRPr sz="1200" b="0" i="0" u="none" strike="noStrike" cap="none">
              <a:solidFill>
                <a:schemeClr val="dk1"/>
              </a:solidFill>
              <a:latin typeface="Quicksand"/>
              <a:ea typeface="Quicksand"/>
              <a:cs typeface="Quicksand"/>
              <a:sym typeface="Quicksand"/>
            </a:endParaRPr>
          </a:p>
          <a:p>
            <a:pPr marL="457200" marR="0" lvl="0" indent="-304800" algn="l" rtl="0">
              <a:lnSpc>
                <a:spcPct val="115000"/>
              </a:lnSpc>
              <a:spcBef>
                <a:spcPts val="0"/>
              </a:spcBef>
              <a:spcAft>
                <a:spcPts val="0"/>
              </a:spcAft>
              <a:buClr>
                <a:schemeClr val="dk1"/>
              </a:buClr>
              <a:buSzPts val="1200"/>
              <a:buFont typeface="Quicksand"/>
              <a:buChar char="●"/>
            </a:pPr>
            <a:r>
              <a:rPr lang="en" sz="1200" b="0" i="0" u="none" strike="noStrike" cap="none">
                <a:solidFill>
                  <a:schemeClr val="dk1"/>
                </a:solidFill>
                <a:latin typeface="Quicksand"/>
                <a:ea typeface="Quicksand"/>
                <a:cs typeface="Quicksand"/>
                <a:sym typeface="Quicksand"/>
              </a:rPr>
              <a:t>Plain headscarves in school colours</a:t>
            </a:r>
            <a:endParaRPr sz="1200" b="0" i="0" u="none" strike="noStrike" cap="none">
              <a:solidFill>
                <a:schemeClr val="dk1"/>
              </a:solidFill>
              <a:latin typeface="Quicksand"/>
              <a:ea typeface="Quicksand"/>
              <a:cs typeface="Quicksand"/>
              <a:sym typeface="Quicksand"/>
            </a:endParaRPr>
          </a:p>
          <a:p>
            <a:pPr marL="457200" marR="0" lvl="0" indent="-304800" algn="l" rtl="0">
              <a:lnSpc>
                <a:spcPct val="115000"/>
              </a:lnSpc>
              <a:spcBef>
                <a:spcPts val="0"/>
              </a:spcBef>
              <a:spcAft>
                <a:spcPts val="0"/>
              </a:spcAft>
              <a:buClr>
                <a:schemeClr val="dk1"/>
              </a:buClr>
              <a:buSzPts val="1200"/>
              <a:buFont typeface="Quicksand"/>
              <a:buChar char="●"/>
            </a:pPr>
            <a:r>
              <a:rPr lang="en" sz="1200" b="0" i="0" u="none" strike="noStrike" cap="none">
                <a:solidFill>
                  <a:schemeClr val="dk1"/>
                </a:solidFill>
                <a:latin typeface="Quicksand"/>
                <a:ea typeface="Quicksand"/>
                <a:cs typeface="Quicksand"/>
                <a:sym typeface="Quicksand"/>
              </a:rPr>
              <a:t>Plain and discreet headbands and hair ties </a:t>
            </a:r>
            <a:endParaRPr sz="1200" b="0" i="0" u="none" strike="noStrike" cap="none">
              <a:solidFill>
                <a:schemeClr val="dk1"/>
              </a:solidFill>
              <a:latin typeface="Quicksand"/>
              <a:ea typeface="Quicksand"/>
              <a:cs typeface="Quicksand"/>
              <a:sym typeface="Quicksand"/>
            </a:endParaRPr>
          </a:p>
          <a:p>
            <a:pPr marL="457200" marR="0" lvl="0" indent="-304800" algn="l" rtl="0">
              <a:lnSpc>
                <a:spcPct val="115000"/>
              </a:lnSpc>
              <a:spcBef>
                <a:spcPts val="0"/>
              </a:spcBef>
              <a:spcAft>
                <a:spcPts val="0"/>
              </a:spcAft>
              <a:buClr>
                <a:schemeClr val="dk1"/>
              </a:buClr>
              <a:buSzPts val="1200"/>
              <a:buFont typeface="Quicksand"/>
              <a:buChar char="●"/>
            </a:pPr>
            <a:r>
              <a:rPr lang="en" sz="1200" b="0" i="0" u="none" strike="noStrike" cap="none">
                <a:solidFill>
                  <a:schemeClr val="dk1"/>
                </a:solidFill>
                <a:latin typeface="Quicksand"/>
                <a:ea typeface="Quicksand"/>
                <a:cs typeface="Quicksand"/>
                <a:sym typeface="Quicksand"/>
              </a:rPr>
              <a:t>A peaked cap for summer protection (sunglasses are not permitted)</a:t>
            </a:r>
            <a:endParaRPr sz="1200" b="0" i="0" u="none" strike="noStrike" cap="none">
              <a:solidFill>
                <a:schemeClr val="dk1"/>
              </a:solidFill>
              <a:latin typeface="Quicksand"/>
              <a:ea typeface="Quicksand"/>
              <a:cs typeface="Quicksand"/>
              <a:sym typeface="Quicksand"/>
            </a:endParaRPr>
          </a:p>
        </p:txBody>
      </p:sp>
      <p:sp>
        <p:nvSpPr>
          <p:cNvPr id="122" name="Google Shape;122;p5"/>
          <p:cNvSpPr txBox="1"/>
          <p:nvPr/>
        </p:nvSpPr>
        <p:spPr>
          <a:xfrm>
            <a:off x="5260475" y="250350"/>
            <a:ext cx="3760200" cy="1731600"/>
          </a:xfrm>
          <a:prstGeom prst="rect">
            <a:avLst/>
          </a:prstGeom>
          <a:solidFill>
            <a:srgbClr val="D9EAD3"/>
          </a:solidFill>
          <a:ln>
            <a:noFill/>
          </a:ln>
        </p:spPr>
        <p:txBody>
          <a:bodyPr spcFirstLastPara="1" wrap="square" lIns="91425" tIns="91425" rIns="91425" bIns="91425" anchor="t" anchorCtr="0">
            <a:spAutoFit/>
          </a:bodyPr>
          <a:lstStyle/>
          <a:p>
            <a:pPr marL="0" marR="0" lvl="0" indent="0" algn="l" rtl="0">
              <a:lnSpc>
                <a:spcPct val="115000"/>
              </a:lnSpc>
              <a:spcBef>
                <a:spcPts val="1200"/>
              </a:spcBef>
              <a:spcAft>
                <a:spcPts val="0"/>
              </a:spcAft>
              <a:buClr>
                <a:srgbClr val="000000"/>
              </a:buClr>
              <a:buSzPts val="1000"/>
              <a:buFont typeface="Arial"/>
              <a:buNone/>
            </a:pPr>
            <a:r>
              <a:rPr lang="en" sz="1000" b="1" i="0" u="none" strike="noStrike" cap="none" dirty="0">
                <a:solidFill>
                  <a:schemeClr val="dk1"/>
                </a:solidFill>
                <a:latin typeface="Quicksand"/>
                <a:ea typeface="Quicksand"/>
                <a:cs typeface="Quicksand"/>
                <a:sym typeface="Quicksand"/>
              </a:rPr>
              <a:t>Footwear:</a:t>
            </a:r>
            <a:r>
              <a:rPr lang="en" sz="1000" b="0" i="0" u="none" strike="noStrike" cap="none" dirty="0">
                <a:solidFill>
                  <a:schemeClr val="dk1"/>
                </a:solidFill>
                <a:latin typeface="Quicksand"/>
                <a:ea typeface="Quicksand"/>
                <a:cs typeface="Quicksand"/>
                <a:sym typeface="Quicksand"/>
              </a:rPr>
              <a:t>Black flat sensible, safe shoes or ankle high boots with good grip on the sole. Alternatively, smart, black trainers with no white or coloured flashes or patterns. Bright coloured laces are not permitted</a:t>
            </a:r>
            <a:endParaRPr sz="1000" b="0" i="0" u="none" strike="noStrike" cap="none" dirty="0">
              <a:solidFill>
                <a:schemeClr val="dk1"/>
              </a:solidFill>
              <a:latin typeface="Quicksand"/>
              <a:ea typeface="Quicksand"/>
              <a:cs typeface="Quicksand"/>
              <a:sym typeface="Quicksand"/>
            </a:endParaRPr>
          </a:p>
          <a:p>
            <a:pPr marL="0" marR="0" lvl="0" indent="0" algn="l" rtl="0">
              <a:lnSpc>
                <a:spcPct val="115000"/>
              </a:lnSpc>
              <a:spcBef>
                <a:spcPts val="1200"/>
              </a:spcBef>
              <a:spcAft>
                <a:spcPts val="1200"/>
              </a:spcAft>
              <a:buClr>
                <a:srgbClr val="000000"/>
              </a:buClr>
              <a:buSzPts val="1000"/>
              <a:buFont typeface="Arial"/>
              <a:buNone/>
            </a:pPr>
            <a:r>
              <a:rPr lang="en" sz="1000" b="0" i="0" u="none" strike="noStrike" cap="none" dirty="0">
                <a:solidFill>
                  <a:schemeClr val="dk1"/>
                </a:solidFill>
                <a:latin typeface="Quicksand"/>
                <a:ea typeface="Quicksand"/>
                <a:cs typeface="Quicksand"/>
                <a:sym typeface="Quicksand"/>
              </a:rPr>
              <a:t>High heels, flip flops, open-toed sandals, steel toed shoes/boots and greater than ankle high boots are unsafe &amp; not appropriate for school.  Pupils may wear boots to/from school but will need to bring a pair of shoes to change into</a:t>
            </a:r>
            <a:endParaRPr sz="1000" b="0" i="0" u="none" strike="noStrike" cap="none" dirty="0">
              <a:solidFill>
                <a:schemeClr val="dk1"/>
              </a:solidFill>
              <a:latin typeface="Quicksand"/>
              <a:ea typeface="Quicksand"/>
              <a:cs typeface="Quicksand"/>
              <a:sym typeface="Quicksand"/>
            </a:endParaRPr>
          </a:p>
        </p:txBody>
      </p:sp>
      <p:sp>
        <p:nvSpPr>
          <p:cNvPr id="123" name="Google Shape;123;p5"/>
          <p:cNvSpPr txBox="1"/>
          <p:nvPr/>
        </p:nvSpPr>
        <p:spPr>
          <a:xfrm>
            <a:off x="5260475" y="2039988"/>
            <a:ext cx="3760200" cy="1908600"/>
          </a:xfrm>
          <a:prstGeom prst="rect">
            <a:avLst/>
          </a:prstGeom>
          <a:solidFill>
            <a:srgbClr val="D9D2E9"/>
          </a:solidFill>
          <a:ln>
            <a:noFill/>
          </a:ln>
        </p:spPr>
        <p:txBody>
          <a:bodyPr spcFirstLastPara="1" wrap="square" lIns="91425" tIns="91425" rIns="91425" bIns="91425" anchor="t" anchorCtr="0">
            <a:spAutoFit/>
          </a:bodyPr>
          <a:lstStyle/>
          <a:p>
            <a:pPr marL="0" marR="0" lvl="0" indent="0" algn="l" rtl="0">
              <a:lnSpc>
                <a:spcPct val="115000"/>
              </a:lnSpc>
              <a:spcBef>
                <a:spcPts val="1200"/>
              </a:spcBef>
              <a:spcAft>
                <a:spcPts val="0"/>
              </a:spcAft>
              <a:buClr>
                <a:srgbClr val="000000"/>
              </a:buClr>
              <a:buSzPts val="1000"/>
              <a:buFont typeface="Arial"/>
              <a:buNone/>
            </a:pPr>
            <a:r>
              <a:rPr lang="en" sz="1000" b="1" i="0" u="none" strike="noStrike" cap="none">
                <a:solidFill>
                  <a:schemeClr val="dk1"/>
                </a:solidFill>
                <a:latin typeface="Quicksand"/>
                <a:ea typeface="Quicksand"/>
                <a:cs typeface="Quicksand"/>
                <a:sym typeface="Quicksand"/>
              </a:rPr>
              <a:t>Jewellery: </a:t>
            </a:r>
            <a:r>
              <a:rPr lang="en" sz="1000" b="0" i="0" u="none" strike="noStrike" cap="none">
                <a:solidFill>
                  <a:schemeClr val="dk1"/>
                </a:solidFill>
                <a:latin typeface="Quicksand"/>
                <a:ea typeface="Quicksand"/>
                <a:cs typeface="Quicksand"/>
                <a:sym typeface="Quicksand"/>
              </a:rPr>
              <a:t>It is encouraged that pupils do not wear jewellery to school, especially as individuals become very upset if a treasured piece of jewellery goes missing or is damaged. The only acceptable items of jewellery permitted are small studs for pierced ears and sensible watches. Please note that the school will be unable to take any responsibility for any jewellery/watches lost or damaged.</a:t>
            </a:r>
            <a:endParaRPr sz="1000" b="0" i="0" u="none" strike="noStrike" cap="none">
              <a:solidFill>
                <a:schemeClr val="dk1"/>
              </a:solidFill>
              <a:latin typeface="Quicksand"/>
              <a:ea typeface="Quicksand"/>
              <a:cs typeface="Quicksand"/>
              <a:sym typeface="Quicksand"/>
            </a:endParaRPr>
          </a:p>
          <a:p>
            <a:pPr marL="0" marR="0" lvl="0" indent="0" algn="l" rtl="0">
              <a:lnSpc>
                <a:spcPct val="115000"/>
              </a:lnSpc>
              <a:spcBef>
                <a:spcPts val="1200"/>
              </a:spcBef>
              <a:spcAft>
                <a:spcPts val="1200"/>
              </a:spcAft>
              <a:buClr>
                <a:srgbClr val="000000"/>
              </a:buClr>
              <a:buSzPts val="1000"/>
              <a:buFont typeface="Arial"/>
              <a:buNone/>
            </a:pPr>
            <a:r>
              <a:rPr lang="en" sz="1000" b="0" i="0" u="none" strike="noStrike" cap="none">
                <a:solidFill>
                  <a:schemeClr val="dk1"/>
                </a:solidFill>
                <a:latin typeface="Quicksand"/>
                <a:ea typeface="Quicksand"/>
                <a:cs typeface="Quicksand"/>
                <a:sym typeface="Quicksand"/>
              </a:rPr>
              <a:t>Make up: No make-up is to be worn to school (this includes nail polish)</a:t>
            </a:r>
            <a:endParaRPr sz="1000" b="0" i="0" u="none" strike="noStrike" cap="none">
              <a:solidFill>
                <a:schemeClr val="dk1"/>
              </a:solidFill>
              <a:latin typeface="Quicksand"/>
              <a:ea typeface="Quicksand"/>
              <a:cs typeface="Quicksand"/>
              <a:sym typeface="Quicksand"/>
            </a:endParaRPr>
          </a:p>
        </p:txBody>
      </p:sp>
      <p:sp>
        <p:nvSpPr>
          <p:cNvPr id="124" name="Google Shape;124;p5"/>
          <p:cNvSpPr txBox="1"/>
          <p:nvPr/>
        </p:nvSpPr>
        <p:spPr>
          <a:xfrm>
            <a:off x="5742425" y="4152088"/>
            <a:ext cx="3284100" cy="800400"/>
          </a:xfrm>
          <a:prstGeom prst="rect">
            <a:avLst/>
          </a:prstGeom>
          <a:solidFill>
            <a:srgbClr val="EAD1DC"/>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 sz="1000" b="1" i="0" u="none" strike="noStrike" cap="none">
                <a:solidFill>
                  <a:schemeClr val="dk1"/>
                </a:solidFill>
                <a:latin typeface="Quicksand"/>
                <a:ea typeface="Quicksand"/>
                <a:cs typeface="Quicksand"/>
                <a:sym typeface="Quicksand"/>
              </a:rPr>
              <a:t>Please label all school clothes with your child’s name.</a:t>
            </a:r>
            <a:r>
              <a:rPr lang="en" sz="1000" b="0" i="0" u="none" strike="noStrike" cap="none">
                <a:solidFill>
                  <a:schemeClr val="dk1"/>
                </a:solidFill>
                <a:latin typeface="Quicksand"/>
                <a:ea typeface="Quicksand"/>
                <a:cs typeface="Quicksand"/>
                <a:sym typeface="Quicksand"/>
              </a:rPr>
              <a:t> We do our best to re-unite children with clothes they leave lying around the playground and building. </a:t>
            </a:r>
            <a:endParaRPr sz="1000" b="0" i="0" u="none" strike="noStrike" cap="none">
              <a:solidFill>
                <a:srgbClr val="000000"/>
              </a:solidFill>
              <a:latin typeface="Quicksand"/>
              <a:ea typeface="Quicksand"/>
              <a:cs typeface="Quicksand"/>
              <a:sym typeface="Quicksan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128"/>
        <p:cNvGrpSpPr/>
        <p:nvPr/>
      </p:nvGrpSpPr>
      <p:grpSpPr>
        <a:xfrm>
          <a:off x="0" y="0"/>
          <a:ext cx="0" cy="0"/>
          <a:chOff x="0" y="0"/>
          <a:chExt cx="0" cy="0"/>
        </a:xfrm>
      </p:grpSpPr>
      <p:sp>
        <p:nvSpPr>
          <p:cNvPr id="129" name="Google Shape;129;p6"/>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6"/>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6"/>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2" name="Google Shape;132;p6"/>
          <p:cNvPicPr preferRelativeResize="0"/>
          <p:nvPr/>
        </p:nvPicPr>
        <p:blipFill rotWithShape="1">
          <a:blip r:embed="rId3">
            <a:alphaModFix/>
          </a:blip>
          <a:srcRect/>
          <a:stretch/>
        </p:blipFill>
        <p:spPr>
          <a:xfrm>
            <a:off x="7228476" y="3976176"/>
            <a:ext cx="1620776" cy="694774"/>
          </a:xfrm>
          <a:prstGeom prst="rect">
            <a:avLst/>
          </a:prstGeom>
          <a:noFill/>
          <a:ln>
            <a:noFill/>
          </a:ln>
        </p:spPr>
      </p:pic>
      <p:sp>
        <p:nvSpPr>
          <p:cNvPr id="133" name="Google Shape;133;p6"/>
          <p:cNvSpPr txBox="1"/>
          <p:nvPr/>
        </p:nvSpPr>
        <p:spPr>
          <a:xfrm>
            <a:off x="113558" y="-101523"/>
            <a:ext cx="2180400" cy="600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 sz="2700" b="1" i="0" u="none" strike="noStrike" cap="none">
                <a:solidFill>
                  <a:srgbClr val="1C4587"/>
                </a:solidFill>
                <a:latin typeface="Quicksand"/>
                <a:ea typeface="Quicksand"/>
                <a:cs typeface="Quicksand"/>
                <a:sym typeface="Quicksand"/>
              </a:rPr>
              <a:t>Homework</a:t>
            </a:r>
            <a:endParaRPr sz="1400" b="1" i="1" u="none" strike="noStrike" cap="none">
              <a:solidFill>
                <a:srgbClr val="1C4587"/>
              </a:solidFill>
              <a:latin typeface="Quicksand"/>
              <a:ea typeface="Quicksand"/>
              <a:cs typeface="Quicksand"/>
              <a:sym typeface="Quicksand"/>
            </a:endParaRPr>
          </a:p>
        </p:txBody>
      </p:sp>
      <p:sp>
        <p:nvSpPr>
          <p:cNvPr id="134" name="Google Shape;134;p6"/>
          <p:cNvSpPr txBox="1"/>
          <p:nvPr/>
        </p:nvSpPr>
        <p:spPr>
          <a:xfrm>
            <a:off x="207300" y="637175"/>
            <a:ext cx="6939900" cy="785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Quicksand"/>
              <a:ea typeface="Quicksand"/>
              <a:cs typeface="Quicksand"/>
              <a:sym typeface="Quicksand"/>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Quicksand"/>
              <a:ea typeface="Quicksand"/>
              <a:cs typeface="Quicksand"/>
              <a:sym typeface="Quicksand"/>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Quicksand"/>
              <a:ea typeface="Quicksand"/>
              <a:cs typeface="Quicksand"/>
              <a:sym typeface="Quicksand"/>
            </a:endParaRPr>
          </a:p>
        </p:txBody>
      </p:sp>
      <p:sp>
        <p:nvSpPr>
          <p:cNvPr id="135" name="Google Shape;135;p6"/>
          <p:cNvSpPr txBox="1"/>
          <p:nvPr/>
        </p:nvSpPr>
        <p:spPr>
          <a:xfrm>
            <a:off x="66836" y="217220"/>
            <a:ext cx="8509835" cy="449350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Quicksand"/>
                <a:ea typeface="Quicksand"/>
                <a:cs typeface="Quicksand"/>
                <a:sym typeface="Quicksand"/>
              </a:rPr>
              <a:t>Homework grids will be sent out half termly throughout the year and uploaded onto Google Classroom.</a:t>
            </a:r>
            <a:endParaRPr dirty="0"/>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Quicksand"/>
              <a:ea typeface="Quicksand"/>
              <a:cs typeface="Quicksand"/>
              <a:sym typeface="Quicksand"/>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Quicksand"/>
              <a:ea typeface="Quicksand"/>
              <a:cs typeface="Quicksand"/>
              <a:sym typeface="Quicksand"/>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Quicksand"/>
              <a:ea typeface="Quicksand"/>
              <a:cs typeface="Quicksand"/>
              <a:sym typeface="Quicksand"/>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Quicksand"/>
              <a:ea typeface="Quicksand"/>
              <a:cs typeface="Quicksand"/>
              <a:sym typeface="Quicksand"/>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Quicksand"/>
              <a:ea typeface="Quicksand"/>
              <a:cs typeface="Quicksand"/>
              <a:sym typeface="Quicksand"/>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Quicksand"/>
              <a:ea typeface="Quicksand"/>
              <a:cs typeface="Quicksand"/>
              <a:sym typeface="Quicksand"/>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Quicksand"/>
              <a:ea typeface="Quicksand"/>
              <a:cs typeface="Quicksand"/>
              <a:sym typeface="Quicksand"/>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Quicksand"/>
              <a:ea typeface="Quicksand"/>
              <a:cs typeface="Quicksand"/>
              <a:sym typeface="Quicksand"/>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Quicksand"/>
              <a:ea typeface="Quicksand"/>
              <a:cs typeface="Quicksand"/>
              <a:sym typeface="Quicksand"/>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Quicksand"/>
              <a:ea typeface="Quicksand"/>
              <a:cs typeface="Quicksand"/>
              <a:sym typeface="Quicksand"/>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Quicksand"/>
              <a:ea typeface="Quicksand"/>
              <a:cs typeface="Quicksand"/>
              <a:sym typeface="Quicksand"/>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dirty="0">
                <a:solidFill>
                  <a:srgbClr val="000000"/>
                </a:solidFill>
                <a:latin typeface="Quicksand"/>
                <a:ea typeface="Quicksand"/>
                <a:cs typeface="Quicksand"/>
                <a:sym typeface="Quicksand"/>
              </a:rPr>
              <a:t>The date to submit homework is Wednesday as well as Reading Records. The homework books will be returned by Friday and Reading Records as soon as possible. </a:t>
            </a:r>
            <a:endParaRPr lang="en" sz="1400" b="0" i="0" u="none" strike="noStrike" cap="none" dirty="0">
              <a:solidFill>
                <a:srgbClr val="000000"/>
              </a:solidFill>
              <a:latin typeface="Quicksand"/>
              <a:ea typeface="Quicksand"/>
              <a:cs typeface="Quicksand"/>
              <a:sym typeface="Quicksand"/>
            </a:endParaRPr>
          </a:p>
          <a:p>
            <a:pPr marL="0" marR="0" lvl="0" indent="0" algn="l" rtl="0">
              <a:lnSpc>
                <a:spcPct val="100000"/>
              </a:lnSpc>
              <a:spcBef>
                <a:spcPts val="0"/>
              </a:spcBef>
              <a:spcAft>
                <a:spcPts val="0"/>
              </a:spcAft>
              <a:buClr>
                <a:srgbClr val="000000"/>
              </a:buClr>
              <a:buSzPts val="1400"/>
              <a:buFont typeface="Arial"/>
              <a:buNone/>
            </a:pPr>
            <a:endParaRPr lang="en" sz="1400" b="0" i="0" u="none" strike="noStrike" cap="none" dirty="0">
              <a:solidFill>
                <a:srgbClr val="000000"/>
              </a:solidFill>
              <a:latin typeface="Quicksand"/>
              <a:ea typeface="Quicksand"/>
              <a:cs typeface="Quicksand"/>
              <a:sym typeface="Quicksand"/>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Quicksand"/>
                <a:ea typeface="Quicksand"/>
                <a:cs typeface="Quicksand"/>
                <a:sym typeface="Quicksand"/>
              </a:rPr>
              <a:t>Homework handed in on Google Classroom will be checked regularly. </a:t>
            </a:r>
            <a:endParaRPr sz="1400" b="0" i="0" u="none" strike="noStrike" cap="none" dirty="0">
              <a:solidFill>
                <a:srgbClr val="000000"/>
              </a:solidFill>
              <a:latin typeface="Quicksand"/>
              <a:ea typeface="Quicksand"/>
              <a:cs typeface="Quicksand"/>
              <a:sym typeface="Quicksand"/>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Quicksand"/>
              <a:ea typeface="Quicksand"/>
              <a:cs typeface="Quicksand"/>
              <a:sym typeface="Quicksand"/>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Quicksand"/>
                <a:ea typeface="Quicksand"/>
                <a:cs typeface="Quicksand"/>
                <a:sym typeface="Quicksand"/>
              </a:rPr>
              <a:t>Please practise 2, 5, 10 times tables with your child.</a:t>
            </a:r>
            <a:endParaRPr sz="1400" b="0" i="0" u="none" strike="noStrike" cap="none" dirty="0">
              <a:solidFill>
                <a:srgbClr val="000000"/>
              </a:solidFill>
              <a:latin typeface="Quicksand"/>
              <a:ea typeface="Quicksand"/>
              <a:cs typeface="Quicksand"/>
              <a:sym typeface="Quicksand"/>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Quicksand"/>
                <a:ea typeface="Quicksand"/>
                <a:cs typeface="Quicksand"/>
                <a:sym typeface="Quicksand"/>
              </a:rPr>
              <a:t>Please practice high frequency words which can be found on Google Classroom.</a:t>
            </a:r>
            <a:endParaRPr sz="1400" b="0" i="0" u="none" strike="noStrike" cap="none" dirty="0">
              <a:solidFill>
                <a:srgbClr val="000000"/>
              </a:solidFill>
              <a:latin typeface="Quicksand"/>
              <a:ea typeface="Quicksand"/>
              <a:cs typeface="Quicksand"/>
              <a:sym typeface="Quicksand"/>
            </a:endParaRPr>
          </a:p>
        </p:txBody>
      </p:sp>
      <p:pic>
        <p:nvPicPr>
          <p:cNvPr id="136" name="Google Shape;136;p6"/>
          <p:cNvPicPr preferRelativeResize="0"/>
          <p:nvPr/>
        </p:nvPicPr>
        <p:blipFill rotWithShape="1">
          <a:blip r:embed="rId4">
            <a:alphaModFix/>
          </a:blip>
          <a:srcRect/>
          <a:stretch/>
        </p:blipFill>
        <p:spPr>
          <a:xfrm>
            <a:off x="807701" y="794465"/>
            <a:ext cx="4045049" cy="219124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140"/>
        <p:cNvGrpSpPr/>
        <p:nvPr/>
      </p:nvGrpSpPr>
      <p:grpSpPr>
        <a:xfrm>
          <a:off x="0" y="0"/>
          <a:ext cx="0" cy="0"/>
          <a:chOff x="0" y="0"/>
          <a:chExt cx="0" cy="0"/>
        </a:xfrm>
      </p:grpSpPr>
      <p:sp>
        <p:nvSpPr>
          <p:cNvPr id="141" name="Google Shape;141;p7"/>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7"/>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7"/>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4" name="Google Shape;144;p7"/>
          <p:cNvPicPr preferRelativeResize="0"/>
          <p:nvPr/>
        </p:nvPicPr>
        <p:blipFill rotWithShape="1">
          <a:blip r:embed="rId3">
            <a:alphaModFix/>
          </a:blip>
          <a:srcRect/>
          <a:stretch/>
        </p:blipFill>
        <p:spPr>
          <a:xfrm>
            <a:off x="3865650" y="4204897"/>
            <a:ext cx="1620776" cy="694774"/>
          </a:xfrm>
          <a:prstGeom prst="rect">
            <a:avLst/>
          </a:prstGeom>
          <a:noFill/>
          <a:ln>
            <a:noFill/>
          </a:ln>
        </p:spPr>
      </p:pic>
      <p:sp>
        <p:nvSpPr>
          <p:cNvPr id="145" name="Google Shape;145;p7"/>
          <p:cNvSpPr txBox="1"/>
          <p:nvPr/>
        </p:nvSpPr>
        <p:spPr>
          <a:xfrm>
            <a:off x="135527" y="70249"/>
            <a:ext cx="2861301" cy="60013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 sz="2700" b="1" i="0" u="none" strike="noStrike" cap="none">
                <a:solidFill>
                  <a:srgbClr val="1C4587"/>
                </a:solidFill>
                <a:latin typeface="Quicksand"/>
                <a:ea typeface="Quicksand"/>
                <a:cs typeface="Quicksand"/>
                <a:sym typeface="Quicksand"/>
              </a:rPr>
              <a:t>Home reading</a:t>
            </a:r>
            <a:endParaRPr sz="1400" b="1" i="1" u="none" strike="noStrike" cap="none">
              <a:solidFill>
                <a:srgbClr val="1C4587"/>
              </a:solidFill>
              <a:latin typeface="Quicksand"/>
              <a:ea typeface="Quicksand"/>
              <a:cs typeface="Quicksand"/>
              <a:sym typeface="Quicksand"/>
            </a:endParaRPr>
          </a:p>
        </p:txBody>
      </p:sp>
      <p:sp>
        <p:nvSpPr>
          <p:cNvPr id="146" name="Google Shape;146;p7"/>
          <p:cNvSpPr txBox="1"/>
          <p:nvPr/>
        </p:nvSpPr>
        <p:spPr>
          <a:xfrm>
            <a:off x="207300" y="637175"/>
            <a:ext cx="6939900" cy="785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Quicksand"/>
              <a:ea typeface="Quicksand"/>
              <a:cs typeface="Quicksand"/>
              <a:sym typeface="Quicksand"/>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Quicksand"/>
              <a:ea typeface="Quicksand"/>
              <a:cs typeface="Quicksand"/>
              <a:sym typeface="Quicksand"/>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Quicksand"/>
              <a:ea typeface="Quicksand"/>
              <a:cs typeface="Quicksand"/>
              <a:sym typeface="Quicksand"/>
            </a:endParaRPr>
          </a:p>
        </p:txBody>
      </p:sp>
      <p:sp>
        <p:nvSpPr>
          <p:cNvPr id="147" name="Google Shape;147;p7"/>
          <p:cNvSpPr txBox="1"/>
          <p:nvPr/>
        </p:nvSpPr>
        <p:spPr>
          <a:xfrm>
            <a:off x="561650" y="1020800"/>
            <a:ext cx="7930200" cy="255451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Quicksand"/>
                <a:ea typeface="Quicksand"/>
                <a:cs typeface="Quicksand"/>
                <a:sym typeface="Quicksand"/>
              </a:rPr>
              <a:t>Children will have received a school reading book.</a:t>
            </a:r>
            <a:endParaRPr dirty="0"/>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Quicksand"/>
              <a:ea typeface="Quicksand"/>
              <a:cs typeface="Quicksand"/>
              <a:sym typeface="Quicksand"/>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Quicksand"/>
                <a:ea typeface="Quicksand"/>
                <a:cs typeface="Quicksand"/>
                <a:sym typeface="Quicksand"/>
              </a:rPr>
              <a:t>Please read with your child nightly and record this in their </a:t>
            </a:r>
            <a:r>
              <a:rPr lang="en-GB" sz="1400" b="0" i="0" u="none" strike="noStrike" cap="none" dirty="0">
                <a:solidFill>
                  <a:srgbClr val="000000"/>
                </a:solidFill>
                <a:latin typeface="Quicksand"/>
                <a:ea typeface="Quicksand"/>
                <a:cs typeface="Quicksand"/>
                <a:sym typeface="Quicksand"/>
              </a:rPr>
              <a:t>R</a:t>
            </a:r>
            <a:r>
              <a:rPr lang="en" sz="1400" b="0" i="0" u="none" strike="noStrike" cap="none" dirty="0">
                <a:solidFill>
                  <a:srgbClr val="000000"/>
                </a:solidFill>
                <a:latin typeface="Quicksand"/>
                <a:ea typeface="Quicksand"/>
                <a:cs typeface="Quicksand"/>
                <a:sym typeface="Quicksand"/>
              </a:rPr>
              <a:t>eading </a:t>
            </a:r>
            <a:r>
              <a:rPr lang="en" dirty="0">
                <a:latin typeface="Quicksand"/>
                <a:ea typeface="Quicksand"/>
                <a:cs typeface="Quicksand"/>
                <a:sym typeface="Quicksand"/>
              </a:rPr>
              <a:t>R</a:t>
            </a:r>
            <a:r>
              <a:rPr lang="en" sz="1400" b="0" i="0" u="none" strike="noStrike" cap="none" dirty="0">
                <a:solidFill>
                  <a:srgbClr val="000000"/>
                </a:solidFill>
                <a:latin typeface="Quicksand"/>
                <a:ea typeface="Quicksand"/>
                <a:cs typeface="Quicksand"/>
                <a:sym typeface="Quicksand"/>
              </a:rPr>
              <a:t>ecords. </a:t>
            </a:r>
            <a:endParaRPr dirty="0"/>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Quicksand"/>
              <a:ea typeface="Quicksand"/>
              <a:cs typeface="Quicksand"/>
              <a:sym typeface="Quicksand"/>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Quicksand"/>
                <a:ea typeface="Quicksand"/>
                <a:cs typeface="Quicksand"/>
                <a:sym typeface="Quicksand"/>
              </a:rPr>
              <a:t>Please send in reading books to be changed weekly. These will be changed and returned either the same or the next day. </a:t>
            </a:r>
            <a:endParaRPr sz="1400" b="0" i="0" u="none" strike="noStrike" cap="none" dirty="0">
              <a:solidFill>
                <a:srgbClr val="000000"/>
              </a:solidFill>
              <a:latin typeface="Quicksand"/>
              <a:ea typeface="Quicksand"/>
              <a:cs typeface="Quicksand"/>
              <a:sym typeface="Quicksand"/>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Quicksand"/>
              <a:ea typeface="Quicksand"/>
              <a:cs typeface="Quicksand"/>
              <a:sym typeface="Quicksand"/>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Quicksand"/>
                <a:ea typeface="Quicksand"/>
                <a:cs typeface="Quicksand"/>
                <a:sym typeface="Quicksand"/>
              </a:rPr>
              <a:t>Ebooks will also be </a:t>
            </a:r>
            <a:r>
              <a:rPr lang="en-GB" dirty="0">
                <a:latin typeface="Quicksand"/>
                <a:ea typeface="Quicksand"/>
                <a:cs typeface="Quicksand"/>
                <a:sym typeface="Quicksand"/>
              </a:rPr>
              <a:t>allocated</a:t>
            </a:r>
            <a:r>
              <a:rPr lang="en" sz="1400" b="0" i="0" u="none" strike="noStrike" cap="none" dirty="0">
                <a:solidFill>
                  <a:srgbClr val="000000"/>
                </a:solidFill>
                <a:latin typeface="Quicksand"/>
                <a:ea typeface="Quicksand"/>
                <a:cs typeface="Quicksand"/>
                <a:sym typeface="Quicksand"/>
              </a:rPr>
              <a:t> to Collins Big Cat weekly.</a:t>
            </a:r>
          </a:p>
          <a:p>
            <a:pPr marL="0" marR="0" lvl="0" indent="0" algn="l" rtl="0">
              <a:lnSpc>
                <a:spcPct val="100000"/>
              </a:lnSpc>
              <a:spcBef>
                <a:spcPts val="0"/>
              </a:spcBef>
              <a:spcAft>
                <a:spcPts val="0"/>
              </a:spcAft>
              <a:buClr>
                <a:srgbClr val="000000"/>
              </a:buClr>
              <a:buSzPts val="1400"/>
              <a:buFont typeface="Arial"/>
              <a:buNone/>
            </a:pPr>
            <a:endParaRPr dirty="0"/>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Quicksand"/>
                <a:ea typeface="Quicksand"/>
                <a:cs typeface="Quicksand"/>
                <a:sym typeface="Quicksand"/>
              </a:rPr>
              <a:t>Children will also have access to the school library, where they can bring home a book which can be read for pleasure.</a:t>
            </a:r>
            <a:endParaRPr sz="1400" b="0" i="0" u="none" strike="noStrike" cap="none" dirty="0">
              <a:solidFill>
                <a:srgbClr val="000000"/>
              </a:solidFill>
              <a:latin typeface="Quicksand"/>
              <a:ea typeface="Quicksand"/>
              <a:cs typeface="Quicksand"/>
              <a:sym typeface="Quicksan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151"/>
        <p:cNvGrpSpPr/>
        <p:nvPr/>
      </p:nvGrpSpPr>
      <p:grpSpPr>
        <a:xfrm>
          <a:off x="0" y="0"/>
          <a:ext cx="0" cy="0"/>
          <a:chOff x="0" y="0"/>
          <a:chExt cx="0" cy="0"/>
        </a:xfrm>
      </p:grpSpPr>
      <p:sp>
        <p:nvSpPr>
          <p:cNvPr id="152" name="Google Shape;152;p8"/>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8"/>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8"/>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5" name="Google Shape;155;p8"/>
          <p:cNvPicPr preferRelativeResize="0"/>
          <p:nvPr/>
        </p:nvPicPr>
        <p:blipFill rotWithShape="1">
          <a:blip r:embed="rId3">
            <a:alphaModFix/>
          </a:blip>
          <a:srcRect/>
          <a:stretch/>
        </p:blipFill>
        <p:spPr>
          <a:xfrm>
            <a:off x="3850300" y="4350747"/>
            <a:ext cx="1620776" cy="694774"/>
          </a:xfrm>
          <a:prstGeom prst="rect">
            <a:avLst/>
          </a:prstGeom>
          <a:noFill/>
          <a:ln>
            <a:noFill/>
          </a:ln>
        </p:spPr>
      </p:pic>
      <p:sp>
        <p:nvSpPr>
          <p:cNvPr id="156" name="Google Shape;156;p8"/>
          <p:cNvSpPr txBox="1"/>
          <p:nvPr/>
        </p:nvSpPr>
        <p:spPr>
          <a:xfrm>
            <a:off x="107475" y="76800"/>
            <a:ext cx="4437300" cy="600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 sz="2700" b="1" i="0" u="none" strike="noStrike" cap="none">
                <a:solidFill>
                  <a:srgbClr val="1C4587"/>
                </a:solidFill>
                <a:latin typeface="Quicksand"/>
                <a:ea typeface="Quicksand"/>
                <a:cs typeface="Quicksand"/>
                <a:sym typeface="Quicksand"/>
              </a:rPr>
              <a:t>Statutory testing</a:t>
            </a:r>
            <a:endParaRPr sz="1400" b="1" i="1" u="none" strike="noStrike" cap="none">
              <a:solidFill>
                <a:srgbClr val="1C4587"/>
              </a:solidFill>
              <a:latin typeface="Quicksand"/>
              <a:ea typeface="Quicksand"/>
              <a:cs typeface="Quicksand"/>
              <a:sym typeface="Quicksand"/>
            </a:endParaRPr>
          </a:p>
        </p:txBody>
      </p:sp>
      <p:sp>
        <p:nvSpPr>
          <p:cNvPr id="157" name="Google Shape;157;p8"/>
          <p:cNvSpPr txBox="1"/>
          <p:nvPr/>
        </p:nvSpPr>
        <p:spPr>
          <a:xfrm>
            <a:off x="244975" y="1016100"/>
            <a:ext cx="8729700" cy="1908600"/>
          </a:xfrm>
          <a:prstGeom prst="rect">
            <a:avLst/>
          </a:prstGeom>
          <a:solidFill>
            <a:srgbClr val="EAD1DC"/>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Quicksand"/>
                <a:ea typeface="Quicksand"/>
                <a:cs typeface="Quicksand"/>
                <a:sym typeface="Quicksand"/>
              </a:rPr>
              <a:t>Year 2</a:t>
            </a:r>
            <a:endParaRPr sz="1400" b="1" i="0" u="none" strike="noStrike" cap="none">
              <a:solidFill>
                <a:srgbClr val="000000"/>
              </a:solidFill>
              <a:latin typeface="Quicksand"/>
              <a:ea typeface="Quicksand"/>
              <a:cs typeface="Quicksand"/>
              <a:sym typeface="Quicksand"/>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Quicksand"/>
                <a:ea typeface="Quicksand"/>
                <a:cs typeface="Quicksand"/>
                <a:sym typeface="Quicksand"/>
              </a:rPr>
              <a:t>At the end of the year, the teacher will make formal End of Key Stage teacher assessments as directed by the Department for Education in English, maths and science. </a:t>
            </a:r>
            <a:r>
              <a:rPr lang="en" sz="1400" b="0" i="0" u="none" strike="noStrike" cap="none">
                <a:solidFill>
                  <a:srgbClr val="000000"/>
                </a:solidFill>
                <a:latin typeface="Quicksand"/>
                <a:ea typeface="Quicksand"/>
                <a:cs typeface="Quicksand"/>
                <a:sym typeface="Quicksand"/>
              </a:rPr>
              <a:t>The assessments are an indicator of how the children are progressing and achieving at the end of Year 2 and are based on all of their learning and hard work throughout the year, not on how a child performs just on one particular day or in one particular test. During this time your children will sit a number of SATs papers to help assess their reading and maths. This is done in an informal way and as part of normal lessons so that pupils do not feel worried about the assessments. </a:t>
            </a:r>
            <a:r>
              <a:rPr lang="en" sz="1400" b="0" i="0" u="none" strike="noStrike" cap="none">
                <a:solidFill>
                  <a:schemeClr val="dk1"/>
                </a:solidFill>
                <a:latin typeface="Quicksand"/>
                <a:ea typeface="Quicksand"/>
                <a:cs typeface="Quicksand"/>
                <a:sym typeface="Quicksand"/>
              </a:rPr>
              <a:t>You will receive further information on this later in the year.</a:t>
            </a:r>
            <a:endParaRPr sz="1400" b="0" i="0" u="none" strike="noStrike" cap="none">
              <a:solidFill>
                <a:srgbClr val="000000"/>
              </a:solidFill>
              <a:latin typeface="Quicksand"/>
              <a:ea typeface="Quicksand"/>
              <a:cs typeface="Quicksand"/>
              <a:sym typeface="Quicksan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161"/>
        <p:cNvGrpSpPr/>
        <p:nvPr/>
      </p:nvGrpSpPr>
      <p:grpSpPr>
        <a:xfrm>
          <a:off x="0" y="0"/>
          <a:ext cx="0" cy="0"/>
          <a:chOff x="0" y="0"/>
          <a:chExt cx="0" cy="0"/>
        </a:xfrm>
      </p:grpSpPr>
      <p:sp>
        <p:nvSpPr>
          <p:cNvPr id="162" name="Google Shape;162;p9"/>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9"/>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9"/>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5" name="Google Shape;165;p9"/>
          <p:cNvPicPr preferRelativeResize="0"/>
          <p:nvPr/>
        </p:nvPicPr>
        <p:blipFill rotWithShape="1">
          <a:blip r:embed="rId3">
            <a:alphaModFix/>
          </a:blip>
          <a:srcRect/>
          <a:stretch/>
        </p:blipFill>
        <p:spPr>
          <a:xfrm>
            <a:off x="3865650" y="4204897"/>
            <a:ext cx="1620776" cy="694774"/>
          </a:xfrm>
          <a:prstGeom prst="rect">
            <a:avLst/>
          </a:prstGeom>
          <a:noFill/>
          <a:ln>
            <a:noFill/>
          </a:ln>
        </p:spPr>
      </p:pic>
      <p:sp>
        <p:nvSpPr>
          <p:cNvPr id="166" name="Google Shape;166;p9"/>
          <p:cNvSpPr txBox="1"/>
          <p:nvPr/>
        </p:nvSpPr>
        <p:spPr>
          <a:xfrm>
            <a:off x="1228300" y="153550"/>
            <a:ext cx="6402600" cy="10158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 sz="2700" b="1" i="0" u="none" strike="noStrike" cap="none">
                <a:solidFill>
                  <a:srgbClr val="1C4587"/>
                </a:solidFill>
                <a:latin typeface="Quicksand"/>
                <a:ea typeface="Quicksand"/>
                <a:cs typeface="Quicksand"/>
                <a:sym typeface="Quicksand"/>
              </a:rPr>
              <a:t>Special educational needs and or disabilities (SEND)</a:t>
            </a:r>
            <a:endParaRPr sz="1400" b="1" i="1" u="none" strike="noStrike" cap="none">
              <a:solidFill>
                <a:srgbClr val="1C4587"/>
              </a:solidFill>
              <a:latin typeface="Quicksand"/>
              <a:ea typeface="Quicksand"/>
              <a:cs typeface="Quicksand"/>
              <a:sym typeface="Quicksand"/>
            </a:endParaRPr>
          </a:p>
        </p:txBody>
      </p:sp>
      <p:sp>
        <p:nvSpPr>
          <p:cNvPr id="167" name="Google Shape;167;p9"/>
          <p:cNvSpPr txBox="1"/>
          <p:nvPr/>
        </p:nvSpPr>
        <p:spPr>
          <a:xfrm>
            <a:off x="268700" y="1220625"/>
            <a:ext cx="8299800" cy="147729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Quicksand"/>
                <a:ea typeface="Quicksand"/>
                <a:cs typeface="Quicksand"/>
                <a:sym typeface="Quicksand"/>
              </a:rPr>
              <a:t>The SEND coordinator (SENDCo) at James Wolfe Primary School and centre for Deaf children is Carol Minkoulou.</a:t>
            </a:r>
            <a:endParaRPr sz="1400" b="0" i="0" u="none" strike="noStrike" cap="none" dirty="0">
              <a:solidFill>
                <a:srgbClr val="000000"/>
              </a:solidFill>
              <a:latin typeface="Quicksand"/>
              <a:ea typeface="Quicksand"/>
              <a:cs typeface="Quicksand"/>
              <a:sym typeface="Quicksand"/>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Quicksand"/>
              <a:ea typeface="Quicksand"/>
              <a:cs typeface="Quicksand"/>
              <a:sym typeface="Quicksand"/>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Quicksand"/>
                <a:ea typeface="Quicksand"/>
                <a:cs typeface="Quicksand"/>
                <a:sym typeface="Quicksand"/>
              </a:rPr>
              <a:t>If you have any SEND related concerns, please remember that your class teacher is the first point of contact, as they are the people in class with your children each day. Your class teacher will then share these concerns with Ms </a:t>
            </a:r>
            <a:r>
              <a:rPr lang="en" sz="1400" b="0" i="0" u="none" strike="noStrike" cap="none" dirty="0">
                <a:solidFill>
                  <a:schemeClr val="dk1"/>
                </a:solidFill>
                <a:latin typeface="Quicksand"/>
                <a:ea typeface="Quicksand"/>
                <a:cs typeface="Quicksand"/>
                <a:sym typeface="Quicksand"/>
              </a:rPr>
              <a:t>Minkoulou</a:t>
            </a:r>
            <a:r>
              <a:rPr lang="en" sz="1400" b="0" i="0" u="none" strike="noStrike" cap="none" dirty="0">
                <a:solidFill>
                  <a:srgbClr val="000000"/>
                </a:solidFill>
                <a:latin typeface="Quicksand"/>
                <a:ea typeface="Quicksand"/>
                <a:cs typeface="Quicksand"/>
                <a:sym typeface="Quicksand"/>
              </a:rPr>
              <a:t> so appropriate support can be put in place if needed.</a:t>
            </a:r>
            <a:endParaRPr sz="1400" b="0" i="0" u="none" strike="noStrike" cap="none" dirty="0">
              <a:solidFill>
                <a:srgbClr val="000000"/>
              </a:solidFill>
              <a:latin typeface="Quicksand"/>
              <a:ea typeface="Quicksand"/>
              <a:cs typeface="Quicksand"/>
              <a:sym typeface="Quicksan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1490</TotalTime>
  <Words>1011</Words>
  <Application>Microsoft Office PowerPoint</Application>
  <PresentationFormat>On-screen Show (16:9)</PresentationFormat>
  <Paragraphs>87</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Quicksand</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Jenna Brown</dc:creator>
  <cp:lastModifiedBy>Hossay Khorami</cp:lastModifiedBy>
  <cp:revision>6</cp:revision>
  <dcterms:modified xsi:type="dcterms:W3CDTF">2022-09-14T16:29:41Z</dcterms:modified>
</cp:coreProperties>
</file>