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Quicksan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iMOlRbS29jCxgvTH+sU8U9SXnR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Quicksand-regular.fntdata"/><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font" Target="fonts/Quicksan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392e1a02d4_0_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g1392e1a02d4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24"/>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1pPr>
            <a:lvl2pPr lvl="1"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2pPr>
            <a:lvl3pPr lvl="2"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3pPr>
            <a:lvl4pPr lvl="3"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4pPr>
            <a:lvl5pPr lvl="4"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5pPr>
            <a:lvl6pPr lvl="5"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6pPr>
            <a:lvl7pPr lvl="6"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7pPr>
            <a:lvl8pPr lvl="7"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8pPr>
            <a:lvl9pPr lvl="8" marR="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9pPr>
          </a:lstStyle>
          <a:p/>
        </p:txBody>
      </p:sp>
      <p:sp>
        <p:nvSpPr>
          <p:cNvPr id="52" name="Google Shape;52;p24"/>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150" lvl="3" marL="1828800" marR="0" algn="l">
              <a:lnSpc>
                <a:spcPct val="90000"/>
              </a:lnSpc>
              <a:spcBef>
                <a:spcPts val="375"/>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4pPr>
            <a:lvl5pPr indent="-311150" lvl="4" marL="2286000" marR="0" algn="l">
              <a:lnSpc>
                <a:spcPct val="90000"/>
              </a:lnSpc>
              <a:spcBef>
                <a:spcPts val="375"/>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1600"/>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1600"/>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1600"/>
              </a:spcBef>
              <a:spcAft>
                <a:spcPts val="160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53" name="Google Shape;53;p24"/>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4" name="Google Shape;54;p24"/>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5" name="Google Shape;55;p24"/>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sz="1000">
              <a:solidFill>
                <a:schemeClr val="dk2"/>
              </a:solidFill>
            </a:endParaRPr>
          </a:p>
        </p:txBody>
      </p:sp>
      <p:sp>
        <p:nvSpPr>
          <p:cNvPr id="56" name="Google Shape;56;p24"/>
          <p:cNvSpPr/>
          <p:nvPr/>
        </p:nvSpPr>
        <p:spPr>
          <a:xfrm>
            <a:off x="0" y="202500"/>
            <a:ext cx="9144000" cy="101400"/>
          </a:xfrm>
          <a:prstGeom prst="rect">
            <a:avLst/>
          </a:prstGeom>
          <a:solidFill>
            <a:srgbClr val="8DC821"/>
          </a:solidFill>
          <a:ln cap="flat" cmpd="sng" w="9525">
            <a:solidFill>
              <a:srgbClr val="8DC82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 name="Google Shape;57;p24"/>
          <p:cNvSpPr/>
          <p:nvPr/>
        </p:nvSpPr>
        <p:spPr>
          <a:xfrm>
            <a:off x="0" y="101250"/>
            <a:ext cx="9144000" cy="101400"/>
          </a:xfrm>
          <a:prstGeom prst="rect">
            <a:avLst/>
          </a:prstGeom>
          <a:solidFill>
            <a:srgbClr val="DA4796"/>
          </a:solidFill>
          <a:ln cap="flat" cmpd="sng" w="9525">
            <a:solidFill>
              <a:srgbClr val="DA479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 name="Google Shape;58;p24"/>
          <p:cNvSpPr/>
          <p:nvPr/>
        </p:nvSpPr>
        <p:spPr>
          <a:xfrm>
            <a:off x="0" y="0"/>
            <a:ext cx="9144000" cy="101400"/>
          </a:xfrm>
          <a:prstGeom prst="rect">
            <a:avLst/>
          </a:prstGeom>
          <a:solidFill>
            <a:srgbClr val="1F5B69"/>
          </a:solidFill>
          <a:ln cap="flat" cmpd="sng" w="9525">
            <a:solidFill>
              <a:srgbClr val="1F5B69"/>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9" name="Google Shape;59;p24"/>
          <p:cNvSpPr/>
          <p:nvPr/>
        </p:nvSpPr>
        <p:spPr>
          <a:xfrm rot="10800000">
            <a:off x="0" y="4839900"/>
            <a:ext cx="9144000" cy="101100"/>
          </a:xfrm>
          <a:prstGeom prst="rect">
            <a:avLst/>
          </a:prstGeom>
          <a:solidFill>
            <a:srgbClr val="8DC821"/>
          </a:solidFill>
          <a:ln cap="flat" cmpd="sng" w="9525">
            <a:solidFill>
              <a:srgbClr val="8DC82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 name="Google Shape;60;p24"/>
          <p:cNvSpPr/>
          <p:nvPr/>
        </p:nvSpPr>
        <p:spPr>
          <a:xfrm rot="10800000">
            <a:off x="0" y="4941150"/>
            <a:ext cx="9144000" cy="101100"/>
          </a:xfrm>
          <a:prstGeom prst="rect">
            <a:avLst/>
          </a:prstGeom>
          <a:solidFill>
            <a:srgbClr val="DA4796"/>
          </a:solidFill>
          <a:ln cap="flat" cmpd="sng" w="9525">
            <a:solidFill>
              <a:srgbClr val="DA479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1" name="Google Shape;61;p24"/>
          <p:cNvSpPr/>
          <p:nvPr/>
        </p:nvSpPr>
        <p:spPr>
          <a:xfrm rot="10800000">
            <a:off x="0" y="5042400"/>
            <a:ext cx="9144000" cy="101100"/>
          </a:xfrm>
          <a:prstGeom prst="rect">
            <a:avLst/>
          </a:prstGeom>
          <a:solidFill>
            <a:srgbClr val="1F5B69"/>
          </a:solidFill>
          <a:ln cap="flat" cmpd="sng" w="9525">
            <a:solidFill>
              <a:srgbClr val="1F5B69"/>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1">
    <p:spTree>
      <p:nvGrpSpPr>
        <p:cNvPr id="62" name="Shape 62"/>
        <p:cNvGrpSpPr/>
        <p:nvPr/>
      </p:nvGrpSpPr>
      <p:grpSpPr>
        <a:xfrm>
          <a:off x="0" y="0"/>
          <a:ext cx="0" cy="0"/>
          <a:chOff x="0" y="0"/>
          <a:chExt cx="0" cy="0"/>
        </a:xfrm>
      </p:grpSpPr>
      <p:sp>
        <p:nvSpPr>
          <p:cNvPr id="63" name="Google Shape;63;p25"/>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2800"/>
              <a:buNone/>
              <a:defRPr b="1" sz="4000" cap="none"/>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4" name="Google Shape;64;p25"/>
          <p:cNvSpPr txBox="1"/>
          <p:nvPr>
            <p:ph idx="1" type="body"/>
          </p:nvPr>
        </p:nvSpPr>
        <p:spPr>
          <a:xfrm>
            <a:off x="722313" y="2180035"/>
            <a:ext cx="7772400" cy="1125300"/>
          </a:xfrm>
          <a:prstGeom prst="rect">
            <a:avLst/>
          </a:prstGeom>
          <a:noFill/>
          <a:ln>
            <a:noFill/>
          </a:ln>
        </p:spPr>
        <p:txBody>
          <a:bodyPr anchorCtr="0" anchor="b" bIns="45700" lIns="91425" spcFirstLastPara="1" rIns="91425" wrap="square" tIns="45700">
            <a:noAutofit/>
          </a:bodyPr>
          <a:lstStyle>
            <a:lvl1pPr indent="-228600" lvl="0" marL="457200" algn="l">
              <a:lnSpc>
                <a:spcPct val="115000"/>
              </a:lnSpc>
              <a:spcBef>
                <a:spcPts val="400"/>
              </a:spcBef>
              <a:spcAft>
                <a:spcPts val="0"/>
              </a:spcAft>
              <a:buClr>
                <a:schemeClr val="dk1"/>
              </a:buClr>
              <a:buSzPts val="2000"/>
              <a:buFont typeface="Arial"/>
              <a:buNone/>
              <a:defRPr sz="2000"/>
            </a:lvl1pPr>
            <a:lvl2pPr indent="-228600" lvl="1" marL="914400" algn="l">
              <a:lnSpc>
                <a:spcPct val="115000"/>
              </a:lnSpc>
              <a:spcBef>
                <a:spcPts val="360"/>
              </a:spcBef>
              <a:spcAft>
                <a:spcPts val="0"/>
              </a:spcAft>
              <a:buClr>
                <a:schemeClr val="dk1"/>
              </a:buClr>
              <a:buSzPts val="1800"/>
              <a:buFont typeface="Arial"/>
              <a:buNone/>
              <a:defRPr sz="1800"/>
            </a:lvl2pPr>
            <a:lvl3pPr indent="-228600" lvl="2" marL="1371600" algn="l">
              <a:lnSpc>
                <a:spcPct val="115000"/>
              </a:lnSpc>
              <a:spcBef>
                <a:spcPts val="320"/>
              </a:spcBef>
              <a:spcAft>
                <a:spcPts val="0"/>
              </a:spcAft>
              <a:buClr>
                <a:schemeClr val="dk1"/>
              </a:buClr>
              <a:buSzPts val="1600"/>
              <a:buFont typeface="Arial"/>
              <a:buNone/>
              <a:defRPr sz="1600"/>
            </a:lvl3pPr>
            <a:lvl4pPr indent="-228600" lvl="3" marL="1828800" algn="l">
              <a:lnSpc>
                <a:spcPct val="115000"/>
              </a:lnSpc>
              <a:spcBef>
                <a:spcPts val="280"/>
              </a:spcBef>
              <a:spcAft>
                <a:spcPts val="0"/>
              </a:spcAft>
              <a:buClr>
                <a:schemeClr val="dk1"/>
              </a:buClr>
              <a:buSzPts val="1400"/>
              <a:buFont typeface="Arial"/>
              <a:buNone/>
              <a:defRPr sz="1400"/>
            </a:lvl4pPr>
            <a:lvl5pPr indent="-228600" lvl="4" marL="2286000" algn="l">
              <a:lnSpc>
                <a:spcPct val="115000"/>
              </a:lnSpc>
              <a:spcBef>
                <a:spcPts val="280"/>
              </a:spcBef>
              <a:spcAft>
                <a:spcPts val="0"/>
              </a:spcAft>
              <a:buClr>
                <a:schemeClr val="dk1"/>
              </a:buClr>
              <a:buSzPts val="1400"/>
              <a:buFont typeface="Arial"/>
              <a:buNone/>
              <a:defRPr sz="1400"/>
            </a:lvl5pPr>
            <a:lvl6pPr indent="-228600" lvl="5" marL="2743200" algn="l">
              <a:lnSpc>
                <a:spcPct val="115000"/>
              </a:lnSpc>
              <a:spcBef>
                <a:spcPts val="280"/>
              </a:spcBef>
              <a:spcAft>
                <a:spcPts val="0"/>
              </a:spcAft>
              <a:buClr>
                <a:schemeClr val="dk1"/>
              </a:buClr>
              <a:buSzPts val="1400"/>
              <a:buFont typeface="Arial"/>
              <a:buNone/>
              <a:defRPr sz="1400"/>
            </a:lvl6pPr>
            <a:lvl7pPr indent="-228600" lvl="6" marL="3200400" algn="l">
              <a:lnSpc>
                <a:spcPct val="115000"/>
              </a:lnSpc>
              <a:spcBef>
                <a:spcPts val="280"/>
              </a:spcBef>
              <a:spcAft>
                <a:spcPts val="0"/>
              </a:spcAft>
              <a:buClr>
                <a:schemeClr val="dk1"/>
              </a:buClr>
              <a:buSzPts val="1400"/>
              <a:buFont typeface="Arial"/>
              <a:buNone/>
              <a:defRPr sz="1400"/>
            </a:lvl7pPr>
            <a:lvl8pPr indent="-228600" lvl="7" marL="3657600" algn="l">
              <a:lnSpc>
                <a:spcPct val="115000"/>
              </a:lnSpc>
              <a:spcBef>
                <a:spcPts val="280"/>
              </a:spcBef>
              <a:spcAft>
                <a:spcPts val="0"/>
              </a:spcAft>
              <a:buClr>
                <a:schemeClr val="dk1"/>
              </a:buClr>
              <a:buSzPts val="1400"/>
              <a:buFont typeface="Arial"/>
              <a:buNone/>
              <a:defRPr sz="1400"/>
            </a:lvl8pPr>
            <a:lvl9pPr indent="-228600" lvl="8" marL="4114800" algn="l">
              <a:lnSpc>
                <a:spcPct val="115000"/>
              </a:lnSpc>
              <a:spcBef>
                <a:spcPts val="280"/>
              </a:spcBef>
              <a:spcAft>
                <a:spcPts val="0"/>
              </a:spcAft>
              <a:buClr>
                <a:schemeClr val="dk1"/>
              </a:buClr>
              <a:buSzPts val="1400"/>
              <a:buFont typeface="Arial"/>
              <a:buNone/>
              <a:defRPr sz="1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1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1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2CC"/>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hyperlink" Target="https://www.jameswolfe.greenwich.sch.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68" name="Shape 68"/>
        <p:cNvGrpSpPr/>
        <p:nvPr/>
      </p:nvGrpSpPr>
      <p:grpSpPr>
        <a:xfrm>
          <a:off x="0" y="0"/>
          <a:ext cx="0" cy="0"/>
          <a:chOff x="0" y="0"/>
          <a:chExt cx="0" cy="0"/>
        </a:xfrm>
      </p:grpSpPr>
      <p:sp>
        <p:nvSpPr>
          <p:cNvPr id="69" name="Google Shape;69;p1"/>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72" name="Google Shape;72;p1"/>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73" name="Google Shape;73;p1"/>
          <p:cNvSpPr txBox="1"/>
          <p:nvPr/>
        </p:nvSpPr>
        <p:spPr>
          <a:xfrm>
            <a:off x="1235975" y="637175"/>
            <a:ext cx="6402600" cy="2909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800"/>
              <a:buFont typeface="Arial"/>
              <a:buNone/>
            </a:pPr>
            <a:r>
              <a:rPr b="1" i="0" lang="en" sz="3800" u="none" cap="none" strike="noStrike">
                <a:solidFill>
                  <a:srgbClr val="1C4587"/>
                </a:solidFill>
                <a:latin typeface="Quicksand"/>
                <a:ea typeface="Quicksand"/>
                <a:cs typeface="Quicksand"/>
                <a:sym typeface="Quicksand"/>
              </a:rPr>
              <a:t>Year 2 </a:t>
            </a:r>
            <a:r>
              <a:rPr b="1" lang="en" sz="3800">
                <a:solidFill>
                  <a:srgbClr val="1C4587"/>
                </a:solidFill>
                <a:latin typeface="Quicksand"/>
                <a:ea typeface="Quicksand"/>
                <a:cs typeface="Quicksand"/>
                <a:sym typeface="Quicksand"/>
              </a:rPr>
              <a:t>Elm</a:t>
            </a:r>
            <a:endParaRPr b="1" i="0" sz="3800" u="none" cap="none" strike="noStrike">
              <a:solidFill>
                <a:srgbClr val="1C4587"/>
              </a:solidFill>
              <a:latin typeface="Quicksand"/>
              <a:ea typeface="Quicksand"/>
              <a:cs typeface="Quicksand"/>
              <a:sym typeface="Quicksand"/>
            </a:endParaRPr>
          </a:p>
          <a:p>
            <a:pPr indent="0" lvl="0" marL="0" marR="0" rtl="0" algn="ctr">
              <a:lnSpc>
                <a:spcPct val="100000"/>
              </a:lnSpc>
              <a:spcBef>
                <a:spcPts val="0"/>
              </a:spcBef>
              <a:spcAft>
                <a:spcPts val="0"/>
              </a:spcAft>
              <a:buClr>
                <a:srgbClr val="000000"/>
              </a:buClr>
              <a:buSzPts val="3800"/>
              <a:buFont typeface="Arial"/>
              <a:buNone/>
            </a:pPr>
            <a:r>
              <a:rPr b="1" i="0" lang="en" sz="3800" u="none" cap="none" strike="noStrike">
                <a:solidFill>
                  <a:srgbClr val="1C4587"/>
                </a:solidFill>
                <a:latin typeface="Quicksand"/>
                <a:ea typeface="Quicksand"/>
                <a:cs typeface="Quicksand"/>
                <a:sym typeface="Quicksand"/>
              </a:rPr>
              <a:t>Welcome to Meet the Teacher</a:t>
            </a:r>
            <a:endParaRPr b="1" i="0" sz="3800" u="none" cap="none" strike="noStrike">
              <a:solidFill>
                <a:srgbClr val="1C4587"/>
              </a:solidFill>
              <a:latin typeface="Quicksand"/>
              <a:ea typeface="Quicksand"/>
              <a:cs typeface="Quicksand"/>
              <a:sym typeface="Quicksand"/>
            </a:endParaRPr>
          </a:p>
          <a:p>
            <a:pPr indent="0" lvl="0" marL="0" marR="0" rtl="0" algn="ctr">
              <a:lnSpc>
                <a:spcPct val="100000"/>
              </a:lnSpc>
              <a:spcBef>
                <a:spcPts val="0"/>
              </a:spcBef>
              <a:spcAft>
                <a:spcPts val="0"/>
              </a:spcAft>
              <a:buClr>
                <a:srgbClr val="000000"/>
              </a:buClr>
              <a:buSzPts val="3800"/>
              <a:buFont typeface="Arial"/>
              <a:buNone/>
            </a:pPr>
            <a:r>
              <a:t/>
            </a:r>
            <a:endParaRPr b="1" i="0" sz="3800" u="none" cap="none" strike="noStrike">
              <a:solidFill>
                <a:srgbClr val="1C4587"/>
              </a:solidFill>
              <a:latin typeface="Quicksand"/>
              <a:ea typeface="Quicksand"/>
              <a:cs typeface="Quicksand"/>
              <a:sym typeface="Quicksand"/>
            </a:endParaRPr>
          </a:p>
          <a:p>
            <a:pPr indent="0" lvl="0" marL="0" marR="0" rtl="0" algn="ctr">
              <a:lnSpc>
                <a:spcPct val="100000"/>
              </a:lnSpc>
              <a:spcBef>
                <a:spcPts val="0"/>
              </a:spcBef>
              <a:spcAft>
                <a:spcPts val="0"/>
              </a:spcAft>
              <a:buClr>
                <a:srgbClr val="000000"/>
              </a:buClr>
              <a:buSzPts val="2500"/>
              <a:buFont typeface="Arial"/>
              <a:buNone/>
            </a:pPr>
            <a:r>
              <a:rPr b="1" i="1" lang="en" sz="2500" u="none" cap="none" strike="noStrike">
                <a:solidFill>
                  <a:srgbClr val="1C4587"/>
                </a:solidFill>
                <a:latin typeface="Quicksand"/>
                <a:ea typeface="Quicksand"/>
                <a:cs typeface="Quicksand"/>
                <a:sym typeface="Quicksand"/>
              </a:rPr>
              <a:t>September 2022</a:t>
            </a:r>
            <a:endParaRPr b="1" i="1" sz="2500" u="none" cap="none" strike="noStrike">
              <a:solidFill>
                <a:srgbClr val="1C4587"/>
              </a:solidFill>
              <a:latin typeface="Quicksand"/>
              <a:ea typeface="Quicksand"/>
              <a:cs typeface="Quicksand"/>
              <a:sym typeface="Quicksa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70" name="Shape 170"/>
        <p:cNvGrpSpPr/>
        <p:nvPr/>
      </p:nvGrpSpPr>
      <p:grpSpPr>
        <a:xfrm>
          <a:off x="0" y="0"/>
          <a:ext cx="0" cy="0"/>
          <a:chOff x="0" y="0"/>
          <a:chExt cx="0" cy="0"/>
        </a:xfrm>
      </p:grpSpPr>
      <p:sp>
        <p:nvSpPr>
          <p:cNvPr id="171" name="Google Shape;171;p10"/>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0"/>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10"/>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4" name="Google Shape;174;p10"/>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75" name="Google Shape;175;p10"/>
          <p:cNvSpPr txBox="1"/>
          <p:nvPr/>
        </p:nvSpPr>
        <p:spPr>
          <a:xfrm>
            <a:off x="230300" y="161225"/>
            <a:ext cx="6402600" cy="600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Communication</a:t>
            </a:r>
            <a:endParaRPr b="1" i="1" sz="1400" u="none" cap="none" strike="noStrike">
              <a:solidFill>
                <a:srgbClr val="1C4587"/>
              </a:solidFill>
              <a:latin typeface="Quicksand"/>
              <a:ea typeface="Quicksand"/>
              <a:cs typeface="Quicksand"/>
              <a:sym typeface="Quicksand"/>
            </a:endParaRPr>
          </a:p>
        </p:txBody>
      </p:sp>
      <p:sp>
        <p:nvSpPr>
          <p:cNvPr id="176" name="Google Shape;176;p10"/>
          <p:cNvSpPr txBox="1"/>
          <p:nvPr/>
        </p:nvSpPr>
        <p:spPr>
          <a:xfrm>
            <a:off x="191925" y="944225"/>
            <a:ext cx="8622300" cy="1692741"/>
          </a:xfrm>
          <a:prstGeom prst="rect">
            <a:avLst/>
          </a:prstGeom>
          <a:noFill/>
          <a:ln>
            <a:noFill/>
          </a:ln>
        </p:spPr>
        <p:txBody>
          <a:bodyPr anchorCtr="0" anchor="t" bIns="91425" lIns="91425" spcFirstLastPara="1" rIns="91425" wrap="square" tIns="91425">
            <a:spAutoFit/>
          </a:bodyPr>
          <a:lstStyle/>
          <a:p>
            <a:pPr indent="-317500" lvl="0" marL="457200" marR="0" rtl="0" algn="l">
              <a:lnSpc>
                <a:spcPct val="100000"/>
              </a:lnSpc>
              <a:spcBef>
                <a:spcPts val="0"/>
              </a:spcBef>
              <a:spcAft>
                <a:spcPts val="0"/>
              </a:spcAft>
              <a:buClr>
                <a:srgbClr val="000000"/>
              </a:buClr>
              <a:buSzPts val="1400"/>
              <a:buFont typeface="Quicksand"/>
              <a:buChar char="●"/>
            </a:pPr>
            <a:r>
              <a:rPr b="0" i="0" lang="en" sz="1400" u="none" cap="none" strike="noStrike">
                <a:solidFill>
                  <a:srgbClr val="000000"/>
                </a:solidFill>
                <a:latin typeface="Quicksand"/>
                <a:ea typeface="Quicksand"/>
                <a:cs typeface="Quicksand"/>
                <a:sym typeface="Quicksand"/>
              </a:rPr>
              <a:t>Class teacher is your first point of contact - admin@jameswolfe.greenwich.sch.uk</a:t>
            </a:r>
            <a:endParaRPr b="0" i="0" sz="1400" u="none" cap="none" strike="noStrike">
              <a:solidFill>
                <a:srgbClr val="000000"/>
              </a:solidFill>
              <a:latin typeface="Quicksand"/>
              <a:ea typeface="Quicksand"/>
              <a:cs typeface="Quicksand"/>
              <a:sym typeface="Quicksand"/>
            </a:endParaRPr>
          </a:p>
          <a:p>
            <a:pPr indent="-317500" lvl="0" marL="457200" marR="0" rtl="0" algn="l">
              <a:lnSpc>
                <a:spcPct val="100000"/>
              </a:lnSpc>
              <a:spcBef>
                <a:spcPts val="0"/>
              </a:spcBef>
              <a:spcAft>
                <a:spcPts val="0"/>
              </a:spcAft>
              <a:buClr>
                <a:srgbClr val="000000"/>
              </a:buClr>
              <a:buSzPts val="1400"/>
              <a:buFont typeface="Quicksand"/>
              <a:buChar char="-"/>
            </a:pPr>
            <a:r>
              <a:rPr b="0" i="0" lang="en" sz="1400" u="none" cap="none" strike="noStrike">
                <a:solidFill>
                  <a:srgbClr val="000000"/>
                </a:solidFill>
                <a:latin typeface="Quicksand"/>
                <a:ea typeface="Quicksand"/>
                <a:cs typeface="Quicksand"/>
                <a:sym typeface="Quicksand"/>
              </a:rPr>
              <a:t>If you need more help, please contact Miss Brown, Year 2 Lead through the admin email. (Subject: For the attention of Miss Brown)</a:t>
            </a:r>
            <a:endParaRPr b="0" i="0" sz="1400" u="none" cap="none" strike="noStrike">
              <a:solidFill>
                <a:srgbClr val="000000"/>
              </a:solidFill>
              <a:latin typeface="Quicksand"/>
              <a:ea typeface="Quicksand"/>
              <a:cs typeface="Quicksand"/>
              <a:sym typeface="Quicksand"/>
            </a:endParaRPr>
          </a:p>
          <a:p>
            <a:pPr indent="-317500" lvl="0" marL="457200" marR="0" rtl="0" algn="l">
              <a:lnSpc>
                <a:spcPct val="100000"/>
              </a:lnSpc>
              <a:spcBef>
                <a:spcPts val="0"/>
              </a:spcBef>
              <a:spcAft>
                <a:spcPts val="0"/>
              </a:spcAft>
              <a:buClr>
                <a:srgbClr val="000000"/>
              </a:buClr>
              <a:buSzPts val="1400"/>
              <a:buFont typeface="Quicksand"/>
              <a:buChar char="●"/>
            </a:pPr>
            <a:r>
              <a:rPr b="0" i="0" lang="en" sz="1400" u="none" cap="none" strike="noStrike">
                <a:solidFill>
                  <a:srgbClr val="000000"/>
                </a:solidFill>
                <a:latin typeface="Quicksand"/>
                <a:ea typeface="Quicksand"/>
                <a:cs typeface="Quicksand"/>
                <a:sym typeface="Quicksand"/>
              </a:rPr>
              <a:t>Weekly Wolfe will be sent out every Thursday. This provides key dates, upcoming events and information.</a:t>
            </a:r>
            <a:endParaRPr b="0" i="0" sz="1400" u="none" cap="none" strike="noStrike">
              <a:solidFill>
                <a:srgbClr val="000000"/>
              </a:solidFill>
              <a:latin typeface="Quicksand"/>
              <a:ea typeface="Quicksand"/>
              <a:cs typeface="Quicksand"/>
              <a:sym typeface="Quicksand"/>
            </a:endParaRPr>
          </a:p>
          <a:p>
            <a:pPr indent="-317500" lvl="0" marL="457200" marR="0" rtl="0" algn="l">
              <a:lnSpc>
                <a:spcPct val="100000"/>
              </a:lnSpc>
              <a:spcBef>
                <a:spcPts val="0"/>
              </a:spcBef>
              <a:spcAft>
                <a:spcPts val="0"/>
              </a:spcAft>
              <a:buClr>
                <a:srgbClr val="000000"/>
              </a:buClr>
              <a:buSzPts val="1400"/>
              <a:buFont typeface="Quicksand"/>
              <a:buChar char="●"/>
            </a:pPr>
            <a:r>
              <a:rPr b="0" i="0" lang="en" sz="1400" u="none" cap="none" strike="noStrike">
                <a:solidFill>
                  <a:srgbClr val="000000"/>
                </a:solidFill>
                <a:latin typeface="Quicksand"/>
                <a:ea typeface="Quicksand"/>
                <a:cs typeface="Quicksand"/>
                <a:sym typeface="Quicksand"/>
              </a:rPr>
              <a:t>Trip letters are given out by class teachers. Spare copies can be found at the office.</a:t>
            </a:r>
            <a:endParaRPr b="0" i="0" sz="1400" u="none" cap="none" strike="noStrike">
              <a:solidFill>
                <a:srgbClr val="000000"/>
              </a:solidFill>
              <a:latin typeface="Quicksand"/>
              <a:ea typeface="Quicksand"/>
              <a:cs typeface="Quicksand"/>
              <a:sym typeface="Quicksand"/>
            </a:endParaRPr>
          </a:p>
          <a:p>
            <a:pPr indent="-317500" lvl="0" marL="457200" marR="0" rtl="0" algn="l">
              <a:lnSpc>
                <a:spcPct val="100000"/>
              </a:lnSpc>
              <a:spcBef>
                <a:spcPts val="0"/>
              </a:spcBef>
              <a:spcAft>
                <a:spcPts val="0"/>
              </a:spcAft>
              <a:buClr>
                <a:srgbClr val="000000"/>
              </a:buClr>
              <a:buSzPts val="1400"/>
              <a:buFont typeface="Quicksand"/>
              <a:buChar char="●"/>
            </a:pPr>
            <a:r>
              <a:rPr b="0" i="0" lang="en" sz="1400" u="none" cap="none" strike="noStrike">
                <a:solidFill>
                  <a:srgbClr val="000000"/>
                </a:solidFill>
                <a:latin typeface="Quicksand"/>
                <a:ea typeface="Quicksand"/>
                <a:cs typeface="Quicksand"/>
                <a:sym typeface="Quicksand"/>
              </a:rPr>
              <a:t>School website - </a:t>
            </a:r>
            <a:r>
              <a:rPr b="0" i="0" lang="en" sz="1400" u="sng" cap="none" strike="noStrike">
                <a:solidFill>
                  <a:schemeClr val="hlink"/>
                </a:solidFill>
                <a:latin typeface="Quicksand"/>
                <a:ea typeface="Quicksand"/>
                <a:cs typeface="Quicksand"/>
                <a:sym typeface="Quicksand"/>
                <a:hlinkClick r:id="rId4"/>
              </a:rPr>
              <a:t>https://www.jameswolfe.greenwich.sch.uk/</a:t>
            </a:r>
            <a:r>
              <a:rPr b="0" i="0" lang="en" sz="1400" u="none" cap="none" strike="noStrike">
                <a:solidFill>
                  <a:srgbClr val="000000"/>
                </a:solidFill>
                <a:latin typeface="Quicksand"/>
                <a:ea typeface="Quicksand"/>
                <a:cs typeface="Quicksand"/>
                <a:sym typeface="Quicksand"/>
              </a:rPr>
              <a:t> </a:t>
            </a:r>
            <a:endParaRPr b="0" i="0" sz="1400" u="none" cap="none" strike="noStrike">
              <a:solidFill>
                <a:srgbClr val="000000"/>
              </a:solidFill>
              <a:latin typeface="Quicksand"/>
              <a:ea typeface="Quicksand"/>
              <a:cs typeface="Quicksand"/>
              <a:sym typeface="Quicksa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80" name="Shape 180"/>
        <p:cNvGrpSpPr/>
        <p:nvPr/>
      </p:nvGrpSpPr>
      <p:grpSpPr>
        <a:xfrm>
          <a:off x="0" y="0"/>
          <a:ext cx="0" cy="0"/>
          <a:chOff x="0" y="0"/>
          <a:chExt cx="0" cy="0"/>
        </a:xfrm>
      </p:grpSpPr>
      <p:sp>
        <p:nvSpPr>
          <p:cNvPr id="181" name="Google Shape;181;g1392e1a02d4_0_11"/>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g1392e1a02d4_0_11"/>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g1392e1a02d4_0_11"/>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4" name="Google Shape;184;g1392e1a02d4_0_11"/>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85" name="Google Shape;185;g1392e1a02d4_0_11"/>
          <p:cNvSpPr txBox="1"/>
          <p:nvPr/>
        </p:nvSpPr>
        <p:spPr>
          <a:xfrm>
            <a:off x="1220625" y="1097800"/>
            <a:ext cx="6402600" cy="1939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800"/>
              <a:buFont typeface="Arial"/>
              <a:buNone/>
            </a:pPr>
            <a:r>
              <a:rPr b="1" i="0" lang="en" sz="3800" u="none" cap="none" strike="noStrike">
                <a:solidFill>
                  <a:srgbClr val="1C4587"/>
                </a:solidFill>
                <a:latin typeface="Quicksand"/>
                <a:ea typeface="Quicksand"/>
                <a:cs typeface="Quicksand"/>
                <a:sym typeface="Quicksand"/>
              </a:rPr>
              <a:t>We are very excited about working with your wonderful children!</a:t>
            </a:r>
            <a:endParaRPr b="1" i="1" sz="2500" u="none" cap="none" strike="noStrike">
              <a:solidFill>
                <a:srgbClr val="1C4587"/>
              </a:solidFill>
              <a:latin typeface="Quicksand"/>
              <a:ea typeface="Quicksand"/>
              <a:cs typeface="Quicksand"/>
              <a:sym typeface="Quicksan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89" name="Shape 189"/>
        <p:cNvGrpSpPr/>
        <p:nvPr/>
      </p:nvGrpSpPr>
      <p:grpSpPr>
        <a:xfrm>
          <a:off x="0" y="0"/>
          <a:ext cx="0" cy="0"/>
          <a:chOff x="0" y="0"/>
          <a:chExt cx="0" cy="0"/>
        </a:xfrm>
      </p:grpSpPr>
      <p:sp>
        <p:nvSpPr>
          <p:cNvPr id="190" name="Google Shape;190;p11"/>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1"/>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1"/>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3" name="Google Shape;193;p11"/>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94" name="Google Shape;194;p11"/>
          <p:cNvSpPr txBox="1"/>
          <p:nvPr/>
        </p:nvSpPr>
        <p:spPr>
          <a:xfrm>
            <a:off x="1220625" y="1097800"/>
            <a:ext cx="6402600" cy="769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800"/>
              <a:buFont typeface="Arial"/>
              <a:buNone/>
            </a:pPr>
            <a:r>
              <a:rPr b="1" lang="en" sz="3800">
                <a:solidFill>
                  <a:srgbClr val="1C4587"/>
                </a:solidFill>
                <a:latin typeface="Quicksand"/>
                <a:ea typeface="Quicksand"/>
                <a:cs typeface="Quicksand"/>
                <a:sym typeface="Quicksand"/>
              </a:rPr>
              <a:t>Any Questions?</a:t>
            </a:r>
            <a:endParaRPr b="1" i="1" sz="2500" u="none" cap="none" strike="noStrike">
              <a:solidFill>
                <a:srgbClr val="1C4587"/>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77" name="Shape 77"/>
        <p:cNvGrpSpPr/>
        <p:nvPr/>
      </p:nvGrpSpPr>
      <p:grpSpPr>
        <a:xfrm>
          <a:off x="0" y="0"/>
          <a:ext cx="0" cy="0"/>
          <a:chOff x="0" y="0"/>
          <a:chExt cx="0" cy="0"/>
        </a:xfrm>
      </p:grpSpPr>
      <p:sp>
        <p:nvSpPr>
          <p:cNvPr id="78" name="Google Shape;78;p2"/>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2"/>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81" name="Google Shape;81;p2"/>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82" name="Google Shape;82;p2"/>
          <p:cNvSpPr txBox="1"/>
          <p:nvPr/>
        </p:nvSpPr>
        <p:spPr>
          <a:xfrm>
            <a:off x="1222474" y="60050"/>
            <a:ext cx="6793543" cy="769411"/>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3800"/>
              <a:buFont typeface="Arial"/>
              <a:buNone/>
            </a:pPr>
            <a:r>
              <a:rPr b="1" i="0" lang="en" sz="3800" u="none" cap="none" strike="noStrike">
                <a:solidFill>
                  <a:srgbClr val="1C4587"/>
                </a:solidFill>
                <a:latin typeface="Quicksand"/>
                <a:ea typeface="Quicksand"/>
                <a:cs typeface="Quicksand"/>
                <a:sym typeface="Quicksand"/>
              </a:rPr>
              <a:t>Other staff in 2 </a:t>
            </a:r>
            <a:r>
              <a:rPr b="1" lang="en" sz="3800">
                <a:solidFill>
                  <a:srgbClr val="1C4587"/>
                </a:solidFill>
                <a:latin typeface="Quicksand"/>
                <a:ea typeface="Quicksand"/>
                <a:cs typeface="Quicksand"/>
                <a:sym typeface="Quicksand"/>
              </a:rPr>
              <a:t>Elm</a:t>
            </a:r>
            <a:endParaRPr b="1" i="1" sz="2500" u="none" cap="none" strike="noStrike">
              <a:solidFill>
                <a:srgbClr val="1C4587"/>
              </a:solidFill>
              <a:latin typeface="Quicksand"/>
              <a:ea typeface="Quicksand"/>
              <a:cs typeface="Quicksand"/>
              <a:sym typeface="Quicksand"/>
            </a:endParaRPr>
          </a:p>
        </p:txBody>
      </p:sp>
      <p:sp>
        <p:nvSpPr>
          <p:cNvPr id="83" name="Google Shape;83;p2"/>
          <p:cNvSpPr/>
          <p:nvPr/>
        </p:nvSpPr>
        <p:spPr>
          <a:xfrm>
            <a:off x="199950" y="829550"/>
            <a:ext cx="8744100" cy="33549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2"/>
          <p:cNvSpPr txBox="1"/>
          <p:nvPr/>
        </p:nvSpPr>
        <p:spPr>
          <a:xfrm>
            <a:off x="330910" y="3233717"/>
            <a:ext cx="2355900" cy="1015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i="0" lang="en" sz="1800" u="none" cap="none" strike="noStrike">
                <a:solidFill>
                  <a:srgbClr val="000000"/>
                </a:solidFill>
                <a:latin typeface="Comic Sans MS"/>
                <a:ea typeface="Comic Sans MS"/>
                <a:cs typeface="Comic Sans MS"/>
                <a:sym typeface="Comic Sans MS"/>
              </a:rPr>
              <a:t>M</a:t>
            </a:r>
            <a:r>
              <a:rPr lang="en" sz="1800">
                <a:latin typeface="Comic Sans MS"/>
                <a:ea typeface="Comic Sans MS"/>
                <a:cs typeface="Comic Sans MS"/>
                <a:sym typeface="Comic Sans MS"/>
              </a:rPr>
              <a:t>s Jones</a:t>
            </a:r>
            <a:endParaRPr i="0" sz="18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1800"/>
              <a:buFont typeface="Arial"/>
              <a:buNone/>
            </a:pPr>
            <a:r>
              <a:rPr i="0" lang="en" sz="1800" u="none" cap="none" strike="noStrike">
                <a:solidFill>
                  <a:srgbClr val="000000"/>
                </a:solidFill>
                <a:latin typeface="Comic Sans MS"/>
                <a:ea typeface="Comic Sans MS"/>
                <a:cs typeface="Comic Sans MS"/>
                <a:sym typeface="Comic Sans MS"/>
              </a:rPr>
              <a:t> PPA cover (</a:t>
            </a:r>
            <a:r>
              <a:rPr lang="en" sz="1800">
                <a:latin typeface="Comic Sans MS"/>
                <a:ea typeface="Comic Sans MS"/>
                <a:cs typeface="Comic Sans MS"/>
                <a:sym typeface="Comic Sans MS"/>
              </a:rPr>
              <a:t>Monday Morning</a:t>
            </a:r>
            <a:r>
              <a:rPr i="0" lang="en" sz="1800" u="none" cap="none" strike="noStrike">
                <a:solidFill>
                  <a:srgbClr val="000000"/>
                </a:solidFill>
                <a:latin typeface="Comic Sans MS"/>
                <a:ea typeface="Comic Sans MS"/>
                <a:cs typeface="Comic Sans MS"/>
                <a:sym typeface="Comic Sans MS"/>
              </a:rPr>
              <a:t>)</a:t>
            </a:r>
            <a:endParaRPr i="0" sz="1800" u="none" cap="none" strike="noStrike">
              <a:solidFill>
                <a:srgbClr val="000000"/>
              </a:solidFill>
              <a:latin typeface="Comic Sans MS"/>
              <a:ea typeface="Comic Sans MS"/>
              <a:cs typeface="Comic Sans MS"/>
              <a:sym typeface="Comic Sans MS"/>
            </a:endParaRPr>
          </a:p>
        </p:txBody>
      </p:sp>
      <p:sp>
        <p:nvSpPr>
          <p:cNvPr id="85" name="Google Shape;85;p2"/>
          <p:cNvSpPr txBox="1"/>
          <p:nvPr/>
        </p:nvSpPr>
        <p:spPr>
          <a:xfrm>
            <a:off x="3968300" y="1201075"/>
            <a:ext cx="4816800" cy="2632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None/>
            </a:pPr>
            <a:r>
              <a:rPr i="0" lang="en" sz="1700" u="none" cap="none" strike="noStrike">
                <a:solidFill>
                  <a:srgbClr val="000000"/>
                </a:solidFill>
                <a:latin typeface="Comic Sans MS"/>
                <a:ea typeface="Comic Sans MS"/>
                <a:cs typeface="Comic Sans MS"/>
                <a:sym typeface="Comic Sans MS"/>
              </a:rPr>
              <a:t>M</a:t>
            </a:r>
            <a:r>
              <a:rPr lang="en" sz="1700">
                <a:latin typeface="Comic Sans MS"/>
                <a:ea typeface="Comic Sans MS"/>
                <a:cs typeface="Comic Sans MS"/>
                <a:sym typeface="Comic Sans MS"/>
              </a:rPr>
              <a:t>rs Remzie-Fraser</a:t>
            </a:r>
            <a:r>
              <a:rPr lang="en" sz="1300">
                <a:latin typeface="Comic Sans MS"/>
                <a:ea typeface="Comic Sans MS"/>
                <a:cs typeface="Comic Sans MS"/>
                <a:sym typeface="Comic Sans MS"/>
              </a:rPr>
              <a:t> - </a:t>
            </a:r>
            <a:r>
              <a:rPr lang="en" sz="1700">
                <a:latin typeface="Comic Sans MS"/>
                <a:ea typeface="Comic Sans MS"/>
                <a:cs typeface="Comic Sans MS"/>
                <a:sym typeface="Comic Sans MS"/>
              </a:rPr>
              <a:t>Teaching </a:t>
            </a:r>
            <a:r>
              <a:rPr lang="en" sz="1700">
                <a:latin typeface="Comic Sans MS"/>
                <a:ea typeface="Comic Sans MS"/>
                <a:cs typeface="Comic Sans MS"/>
                <a:sym typeface="Comic Sans MS"/>
              </a:rPr>
              <a:t>Assistant</a:t>
            </a:r>
            <a:endParaRPr sz="1700">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800"/>
              <a:buFont typeface="Arial"/>
              <a:buNone/>
            </a:pPr>
            <a:r>
              <a:t/>
            </a:r>
            <a:endParaRPr sz="1700">
              <a:latin typeface="Comic Sans MS"/>
              <a:ea typeface="Comic Sans MS"/>
              <a:cs typeface="Comic Sans MS"/>
              <a:sym typeface="Comic Sans MS"/>
            </a:endParaRPr>
          </a:p>
          <a:p>
            <a:pPr indent="0" lvl="0" marL="0" marR="0" rtl="0" algn="l">
              <a:lnSpc>
                <a:spcPct val="100000"/>
              </a:lnSpc>
              <a:spcBef>
                <a:spcPts val="0"/>
              </a:spcBef>
              <a:spcAft>
                <a:spcPts val="0"/>
              </a:spcAft>
              <a:buNone/>
            </a:pPr>
            <a:r>
              <a:rPr lang="en" sz="1700">
                <a:latin typeface="Comic Sans MS"/>
                <a:ea typeface="Comic Sans MS"/>
                <a:cs typeface="Comic Sans MS"/>
                <a:sym typeface="Comic Sans MS"/>
              </a:rPr>
              <a:t>Miss Parker </a:t>
            </a:r>
            <a:r>
              <a:rPr lang="en" sz="1300">
                <a:solidFill>
                  <a:schemeClr val="dk1"/>
                </a:solidFill>
                <a:latin typeface="Comic Sans MS"/>
                <a:ea typeface="Comic Sans MS"/>
                <a:cs typeface="Comic Sans MS"/>
                <a:sym typeface="Comic Sans MS"/>
              </a:rPr>
              <a:t>- </a:t>
            </a:r>
            <a:r>
              <a:rPr lang="en" sz="1700">
                <a:solidFill>
                  <a:schemeClr val="dk1"/>
                </a:solidFill>
                <a:latin typeface="Comic Sans MS"/>
                <a:ea typeface="Comic Sans MS"/>
                <a:cs typeface="Comic Sans MS"/>
                <a:sym typeface="Comic Sans MS"/>
              </a:rPr>
              <a:t>Teaching Assistant</a:t>
            </a:r>
            <a:endParaRPr sz="1700">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800"/>
              <a:buFont typeface="Arial"/>
              <a:buNone/>
            </a:pPr>
            <a:r>
              <a:t/>
            </a:r>
            <a:endParaRPr sz="1700">
              <a:latin typeface="Comic Sans MS"/>
              <a:ea typeface="Comic Sans MS"/>
              <a:cs typeface="Comic Sans MS"/>
              <a:sym typeface="Comic Sans MS"/>
            </a:endParaRPr>
          </a:p>
          <a:p>
            <a:pPr indent="0" lvl="0" marL="0" marR="0" rtl="0" algn="l">
              <a:lnSpc>
                <a:spcPct val="100000"/>
              </a:lnSpc>
              <a:spcBef>
                <a:spcPts val="0"/>
              </a:spcBef>
              <a:spcAft>
                <a:spcPts val="0"/>
              </a:spcAft>
              <a:buNone/>
            </a:pPr>
            <a:r>
              <a:rPr lang="en" sz="1700">
                <a:latin typeface="Comic Sans MS"/>
                <a:ea typeface="Comic Sans MS"/>
                <a:cs typeface="Comic Sans MS"/>
                <a:sym typeface="Comic Sans MS"/>
              </a:rPr>
              <a:t>Mrs Chambers </a:t>
            </a:r>
            <a:r>
              <a:rPr lang="en" sz="1300">
                <a:solidFill>
                  <a:schemeClr val="dk1"/>
                </a:solidFill>
                <a:latin typeface="Comic Sans MS"/>
                <a:ea typeface="Comic Sans MS"/>
                <a:cs typeface="Comic Sans MS"/>
                <a:sym typeface="Comic Sans MS"/>
              </a:rPr>
              <a:t>- </a:t>
            </a:r>
            <a:r>
              <a:rPr lang="en" sz="1700">
                <a:solidFill>
                  <a:schemeClr val="dk1"/>
                </a:solidFill>
                <a:latin typeface="Comic Sans MS"/>
                <a:ea typeface="Comic Sans MS"/>
                <a:cs typeface="Comic Sans MS"/>
                <a:sym typeface="Comic Sans MS"/>
              </a:rPr>
              <a:t>Teaching Assistant</a:t>
            </a:r>
            <a:endParaRPr sz="1700">
              <a:latin typeface="Comic Sans MS"/>
              <a:ea typeface="Comic Sans MS"/>
              <a:cs typeface="Comic Sans MS"/>
              <a:sym typeface="Comic Sans MS"/>
            </a:endParaRPr>
          </a:p>
          <a:p>
            <a:pPr indent="0" lvl="0" marL="0" rtl="0" algn="l">
              <a:spcBef>
                <a:spcPts val="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700">
                <a:solidFill>
                  <a:schemeClr val="dk1"/>
                </a:solidFill>
                <a:latin typeface="Comic Sans MS"/>
                <a:ea typeface="Comic Sans MS"/>
                <a:cs typeface="Comic Sans MS"/>
                <a:sym typeface="Comic Sans MS"/>
              </a:rPr>
              <a:t>Ms Zaza </a:t>
            </a:r>
            <a:r>
              <a:rPr lang="en" sz="1300">
                <a:solidFill>
                  <a:schemeClr val="dk1"/>
                </a:solidFill>
                <a:latin typeface="Comic Sans MS"/>
                <a:ea typeface="Comic Sans MS"/>
                <a:cs typeface="Comic Sans MS"/>
                <a:sym typeface="Comic Sans MS"/>
              </a:rPr>
              <a:t>- </a:t>
            </a:r>
            <a:r>
              <a:rPr lang="en" sz="1700">
                <a:solidFill>
                  <a:schemeClr val="dk1"/>
                </a:solidFill>
                <a:latin typeface="Comic Sans MS"/>
                <a:ea typeface="Comic Sans MS"/>
                <a:cs typeface="Comic Sans MS"/>
                <a:sym typeface="Comic Sans MS"/>
              </a:rPr>
              <a:t>Teaching Assistant</a:t>
            </a:r>
            <a:endParaRPr sz="1700">
              <a:solidFill>
                <a:schemeClr val="dk1"/>
              </a:solidFill>
              <a:latin typeface="Comic Sans MS"/>
              <a:ea typeface="Comic Sans MS"/>
              <a:cs typeface="Comic Sans MS"/>
              <a:sym typeface="Comic Sans MS"/>
            </a:endParaRPr>
          </a:p>
          <a:p>
            <a:pPr indent="0" lvl="0" marL="457200" rtl="0" algn="l">
              <a:spcBef>
                <a:spcPts val="0"/>
              </a:spcBef>
              <a:spcAft>
                <a:spcPts val="0"/>
              </a:spcAft>
              <a:buNone/>
            </a:pPr>
            <a:r>
              <a:t/>
            </a:r>
            <a:endParaRPr sz="2000">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None/>
            </a:pPr>
            <a:r>
              <a:t/>
            </a:r>
            <a:endParaRPr sz="2000">
              <a:latin typeface="Comic Sans MS"/>
              <a:ea typeface="Comic Sans MS"/>
              <a:cs typeface="Comic Sans MS"/>
              <a:sym typeface="Comic Sans MS"/>
            </a:endParaRPr>
          </a:p>
        </p:txBody>
      </p:sp>
      <p:pic>
        <p:nvPicPr>
          <p:cNvPr id="86" name="Google Shape;86;p2"/>
          <p:cNvPicPr preferRelativeResize="0"/>
          <p:nvPr/>
        </p:nvPicPr>
        <p:blipFill>
          <a:blip r:embed="rId4">
            <a:alphaModFix/>
          </a:blip>
          <a:stretch>
            <a:fillRect/>
          </a:stretch>
        </p:blipFill>
        <p:spPr>
          <a:xfrm>
            <a:off x="358213" y="954049"/>
            <a:ext cx="1971625" cy="2279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90" name="Shape 90"/>
        <p:cNvGrpSpPr/>
        <p:nvPr/>
      </p:nvGrpSpPr>
      <p:grpSpPr>
        <a:xfrm>
          <a:off x="0" y="0"/>
          <a:ext cx="0" cy="0"/>
          <a:chOff x="0" y="0"/>
          <a:chExt cx="0" cy="0"/>
        </a:xfrm>
      </p:grpSpPr>
      <p:sp>
        <p:nvSpPr>
          <p:cNvPr id="91" name="Google Shape;91;p3"/>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94" name="Google Shape;94;p3"/>
          <p:cNvPicPr preferRelativeResize="0"/>
          <p:nvPr/>
        </p:nvPicPr>
        <p:blipFill rotWithShape="1">
          <a:blip r:embed="rId3">
            <a:alphaModFix/>
          </a:blip>
          <a:srcRect b="0" l="0" r="0" t="0"/>
          <a:stretch/>
        </p:blipFill>
        <p:spPr>
          <a:xfrm>
            <a:off x="7460950" y="155997"/>
            <a:ext cx="1620776" cy="694774"/>
          </a:xfrm>
          <a:prstGeom prst="rect">
            <a:avLst/>
          </a:prstGeom>
          <a:noFill/>
          <a:ln>
            <a:noFill/>
          </a:ln>
        </p:spPr>
      </p:pic>
      <p:sp>
        <p:nvSpPr>
          <p:cNvPr id="95" name="Google Shape;95;p3"/>
          <p:cNvSpPr txBox="1"/>
          <p:nvPr/>
        </p:nvSpPr>
        <p:spPr>
          <a:xfrm>
            <a:off x="191925" y="36875"/>
            <a:ext cx="4567800" cy="600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Drop off and pickups</a:t>
            </a:r>
            <a:endParaRPr b="1" i="1" sz="1400" u="none" cap="none" strike="noStrike">
              <a:solidFill>
                <a:srgbClr val="1C4587"/>
              </a:solidFill>
              <a:latin typeface="Quicksand"/>
              <a:ea typeface="Quicksand"/>
              <a:cs typeface="Quicksand"/>
              <a:sym typeface="Quicksand"/>
            </a:endParaRPr>
          </a:p>
        </p:txBody>
      </p:sp>
      <p:sp>
        <p:nvSpPr>
          <p:cNvPr id="96" name="Google Shape;96;p3"/>
          <p:cNvSpPr txBox="1"/>
          <p:nvPr/>
        </p:nvSpPr>
        <p:spPr>
          <a:xfrm>
            <a:off x="322974" y="772163"/>
            <a:ext cx="6344804"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97" name="Google Shape;97;p3"/>
          <p:cNvSpPr txBox="1"/>
          <p:nvPr/>
        </p:nvSpPr>
        <p:spPr>
          <a:xfrm>
            <a:off x="317794" y="1226287"/>
            <a:ext cx="8787000" cy="2555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drop off and collect from the Year 2 area.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stay with your child until they are collected from the playground.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be aware that your child will be late if they arrive after 9:10am</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lang="en" u="sng">
                <a:solidFill>
                  <a:srgbClr val="FF0000"/>
                </a:solidFill>
                <a:latin typeface="Quicksand"/>
                <a:ea typeface="Quicksand"/>
                <a:cs typeface="Quicksand"/>
                <a:sym typeface="Quicksand"/>
              </a:rPr>
              <a:t>Important Notice</a:t>
            </a:r>
            <a:endParaRPr u="sng">
              <a:solidFill>
                <a:srgbClr val="FF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lang="en">
                <a:latin typeface="Quicksand"/>
                <a:ea typeface="Quicksand"/>
                <a:cs typeface="Quicksand"/>
                <a:sym typeface="Quicksand"/>
              </a:rPr>
              <a:t>Children can only be collected by </a:t>
            </a:r>
            <a:r>
              <a:rPr lang="en">
                <a:latin typeface="Quicksand"/>
                <a:ea typeface="Quicksand"/>
                <a:cs typeface="Quicksand"/>
                <a:sym typeface="Quicksand"/>
              </a:rPr>
              <a:t>someone</a:t>
            </a:r>
            <a:r>
              <a:rPr lang="en">
                <a:latin typeface="Quicksand"/>
                <a:ea typeface="Quicksand"/>
                <a:cs typeface="Quicksand"/>
                <a:sym typeface="Quicksand"/>
              </a:rPr>
              <a:t> over 16 years old. </a:t>
            </a:r>
            <a:endParaRPr>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lang="en">
                <a:latin typeface="Quicksand"/>
                <a:ea typeface="Quicksand"/>
                <a:cs typeface="Quicksand"/>
                <a:sym typeface="Quicksand"/>
              </a:rPr>
              <a:t>Please inform the school as early as </a:t>
            </a:r>
            <a:r>
              <a:rPr lang="en">
                <a:latin typeface="Quicksand"/>
                <a:ea typeface="Quicksand"/>
                <a:cs typeface="Quicksand"/>
                <a:sym typeface="Quicksand"/>
              </a:rPr>
              <a:t>possible</a:t>
            </a:r>
            <a:r>
              <a:rPr lang="en">
                <a:latin typeface="Quicksand"/>
                <a:ea typeface="Quicksand"/>
                <a:cs typeface="Quicksand"/>
                <a:sym typeface="Quicksand"/>
              </a:rPr>
              <a:t> if your child will be collected by another person. </a:t>
            </a:r>
            <a:endParaRPr>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01" name="Shape 101"/>
        <p:cNvGrpSpPr/>
        <p:nvPr/>
      </p:nvGrpSpPr>
      <p:grpSpPr>
        <a:xfrm>
          <a:off x="0" y="0"/>
          <a:ext cx="0" cy="0"/>
          <a:chOff x="0" y="0"/>
          <a:chExt cx="0" cy="0"/>
        </a:xfrm>
      </p:grpSpPr>
      <p:sp>
        <p:nvSpPr>
          <p:cNvPr id="102" name="Google Shape;102;p4"/>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4"/>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4"/>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05" name="Google Shape;105;p4"/>
          <p:cNvPicPr preferRelativeResize="0"/>
          <p:nvPr/>
        </p:nvPicPr>
        <p:blipFill rotWithShape="1">
          <a:blip r:embed="rId3">
            <a:alphaModFix/>
          </a:blip>
          <a:srcRect b="0" l="0" r="0" t="0"/>
          <a:stretch/>
        </p:blipFill>
        <p:spPr>
          <a:xfrm>
            <a:off x="7460950" y="155997"/>
            <a:ext cx="1620776" cy="694774"/>
          </a:xfrm>
          <a:prstGeom prst="rect">
            <a:avLst/>
          </a:prstGeom>
          <a:noFill/>
          <a:ln>
            <a:noFill/>
          </a:ln>
        </p:spPr>
      </p:pic>
      <p:sp>
        <p:nvSpPr>
          <p:cNvPr id="106" name="Google Shape;106;p4"/>
          <p:cNvSpPr txBox="1"/>
          <p:nvPr/>
        </p:nvSpPr>
        <p:spPr>
          <a:xfrm>
            <a:off x="168900" y="69125"/>
            <a:ext cx="2180400" cy="600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Timetable</a:t>
            </a:r>
            <a:endParaRPr b="1" i="1" sz="1400" u="none" cap="none" strike="noStrike">
              <a:solidFill>
                <a:srgbClr val="1C4587"/>
              </a:solidFill>
              <a:latin typeface="Quicksand"/>
              <a:ea typeface="Quicksand"/>
              <a:cs typeface="Quicksand"/>
              <a:sym typeface="Quicksand"/>
            </a:endParaRPr>
          </a:p>
        </p:txBody>
      </p:sp>
      <p:sp>
        <p:nvSpPr>
          <p:cNvPr id="107" name="Google Shape;107;p4"/>
          <p:cNvSpPr txBox="1"/>
          <p:nvPr/>
        </p:nvSpPr>
        <p:spPr>
          <a:xfrm>
            <a:off x="919050" y="850775"/>
            <a:ext cx="4677300" cy="785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Quicksand"/>
                <a:ea typeface="Quicksand"/>
                <a:cs typeface="Quicksand"/>
                <a:sym typeface="Quicksand"/>
              </a:rPr>
              <a:t>Although this is our timetable, things may sometimes chang</a:t>
            </a:r>
            <a:r>
              <a:rPr lang="en" sz="1100">
                <a:latin typeface="Quicksand"/>
                <a:ea typeface="Quicksand"/>
                <a:cs typeface="Quicksand"/>
                <a:sym typeface="Quicksand"/>
              </a:rPr>
              <a:t>e.</a:t>
            </a:r>
            <a:endParaRPr b="0" i="0" sz="11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p:txBody>
      </p:sp>
      <p:sp>
        <p:nvSpPr>
          <p:cNvPr id="108" name="Google Shape;108;p4"/>
          <p:cNvSpPr txBox="1"/>
          <p:nvPr/>
        </p:nvSpPr>
        <p:spPr>
          <a:xfrm>
            <a:off x="6158889" y="1247136"/>
            <a:ext cx="2349000" cy="2562900"/>
          </a:xfrm>
          <a:prstGeom prst="rect">
            <a:avLst/>
          </a:prstGeom>
          <a:solidFill>
            <a:srgbClr val="D9EAD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Quicksand"/>
                <a:ea typeface="Quicksand"/>
                <a:cs typeface="Quicksand"/>
                <a:sym typeface="Quicksand"/>
              </a:rPr>
              <a:t>P.E. days: Wednesdays and </a:t>
            </a:r>
            <a:r>
              <a:rPr b="1" lang="en" sz="1200">
                <a:latin typeface="Quicksand"/>
                <a:ea typeface="Quicksand"/>
                <a:cs typeface="Quicksand"/>
                <a:sym typeface="Quicksand"/>
              </a:rPr>
              <a:t>Fridays.</a:t>
            </a:r>
            <a:endParaRPr b="1" i="0" sz="1200" u="none" cap="none" strike="noStrike">
              <a:solidFill>
                <a:srgbClr val="000000"/>
              </a:solidFill>
              <a:latin typeface="Quicksand"/>
              <a:ea typeface="Quicksand"/>
              <a:cs typeface="Quicksand"/>
              <a:sym typeface="Quicksand"/>
            </a:endParaRPr>
          </a:p>
          <a:p>
            <a:pPr indent="0" lvl="0" marL="0" marR="0" rtl="0" algn="l">
              <a:lnSpc>
                <a:spcPct val="115000"/>
              </a:lnSpc>
              <a:spcBef>
                <a:spcPts val="1200"/>
              </a:spcBef>
              <a:spcAft>
                <a:spcPts val="0"/>
              </a:spcAft>
              <a:buClr>
                <a:srgbClr val="000000"/>
              </a:buClr>
              <a:buSzPts val="1000"/>
              <a:buFont typeface="Arial"/>
              <a:buNone/>
            </a:pPr>
            <a:r>
              <a:rPr lang="en" sz="1000">
                <a:solidFill>
                  <a:schemeClr val="dk1"/>
                </a:solidFill>
                <a:latin typeface="Quicksand"/>
                <a:ea typeface="Quicksand"/>
                <a:cs typeface="Quicksand"/>
                <a:sym typeface="Quicksand"/>
              </a:rPr>
              <a:t>Please send PE kits in on a Monday and we will send home on a Friday. </a:t>
            </a:r>
            <a:endParaRPr sz="1000">
              <a:solidFill>
                <a:schemeClr val="dk1"/>
              </a:solidFill>
              <a:latin typeface="Quicksand"/>
              <a:ea typeface="Quicksand"/>
              <a:cs typeface="Quicksand"/>
              <a:sym typeface="Quicksand"/>
            </a:endParaRPr>
          </a:p>
          <a:p>
            <a:pPr indent="0" lvl="0" marL="0" marR="0" rtl="0" algn="l">
              <a:lnSpc>
                <a:spcPct val="115000"/>
              </a:lnSpc>
              <a:spcBef>
                <a:spcPts val="1200"/>
              </a:spcBef>
              <a:spcAft>
                <a:spcPts val="0"/>
              </a:spcAft>
              <a:buClr>
                <a:srgbClr val="000000"/>
              </a:buClr>
              <a:buSzPts val="1000"/>
              <a:buFont typeface="Arial"/>
              <a:buNone/>
            </a:pPr>
            <a:r>
              <a:rPr b="1" i="0" lang="en" sz="1000" u="none" cap="none" strike="noStrike">
                <a:solidFill>
                  <a:schemeClr val="dk1"/>
                </a:solidFill>
                <a:latin typeface="Quicksand"/>
                <a:ea typeface="Quicksand"/>
                <a:cs typeface="Quicksand"/>
                <a:sym typeface="Quicksand"/>
              </a:rPr>
              <a:t>PE Kit: </a:t>
            </a:r>
            <a:r>
              <a:rPr b="0" i="0" lang="en" sz="1000" u="none" cap="none" strike="noStrike">
                <a:solidFill>
                  <a:schemeClr val="dk1"/>
                </a:solidFill>
                <a:latin typeface="Quicksand"/>
                <a:ea typeface="Quicksand"/>
                <a:cs typeface="Quicksand"/>
                <a:sym typeface="Quicksand"/>
              </a:rPr>
              <a:t>White T shirt, shorts/tracksuit bottoms/sweatshirt in school colours</a:t>
            </a:r>
            <a:endParaRPr b="0" i="0" sz="1000" u="none" cap="none" strike="noStrike">
              <a:solidFill>
                <a:schemeClr val="dk1"/>
              </a:solidFill>
              <a:latin typeface="Quicksand"/>
              <a:ea typeface="Quicksand"/>
              <a:cs typeface="Quicksand"/>
              <a:sym typeface="Quicksand"/>
            </a:endParaRPr>
          </a:p>
          <a:p>
            <a:pPr indent="0" lvl="0" marL="0" marR="0" rtl="0" algn="l">
              <a:lnSpc>
                <a:spcPct val="115000"/>
              </a:lnSpc>
              <a:spcBef>
                <a:spcPts val="1200"/>
              </a:spcBef>
              <a:spcAft>
                <a:spcPts val="0"/>
              </a:spcAft>
              <a:buClr>
                <a:srgbClr val="000000"/>
              </a:buClr>
              <a:buSzPts val="1000"/>
              <a:buFont typeface="Arial"/>
              <a:buNone/>
            </a:pPr>
            <a:r>
              <a:rPr b="0" i="0" lang="en" sz="1000" u="none" cap="none" strike="noStrike">
                <a:solidFill>
                  <a:schemeClr val="dk1"/>
                </a:solidFill>
                <a:latin typeface="Quicksand"/>
                <a:ea typeface="Quicksand"/>
                <a:cs typeface="Quicksand"/>
                <a:sym typeface="Quicksand"/>
              </a:rPr>
              <a:t>Trainers/black plimsolls</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000"/>
              <a:buFont typeface="Arial"/>
              <a:buNone/>
            </a:pPr>
            <a:r>
              <a:rPr lang="en" sz="1000">
                <a:solidFill>
                  <a:schemeClr val="dk1"/>
                </a:solidFill>
                <a:latin typeface="Quicksand"/>
                <a:ea typeface="Quicksand"/>
                <a:cs typeface="Quicksand"/>
                <a:sym typeface="Quicksand"/>
              </a:rPr>
              <a:t>C</a:t>
            </a:r>
            <a:r>
              <a:rPr b="0" i="0" lang="en" sz="1000" u="none" cap="none" strike="noStrike">
                <a:solidFill>
                  <a:schemeClr val="dk1"/>
                </a:solidFill>
                <a:latin typeface="Quicksand"/>
                <a:ea typeface="Quicksand"/>
                <a:cs typeface="Quicksand"/>
                <a:sym typeface="Quicksand"/>
              </a:rPr>
              <a:t>hildren must come to school in </a:t>
            </a:r>
            <a:r>
              <a:rPr lang="en" sz="1000">
                <a:solidFill>
                  <a:schemeClr val="dk1"/>
                </a:solidFill>
                <a:latin typeface="Quicksand"/>
                <a:ea typeface="Quicksand"/>
                <a:cs typeface="Quicksand"/>
                <a:sym typeface="Quicksand"/>
              </a:rPr>
              <a:t>their</a:t>
            </a:r>
            <a:r>
              <a:rPr b="0" i="0" lang="en" sz="1000" u="none" cap="none" strike="noStrike">
                <a:solidFill>
                  <a:schemeClr val="dk1"/>
                </a:solidFill>
                <a:latin typeface="Quicksand"/>
                <a:ea typeface="Quicksand"/>
                <a:cs typeface="Quicksand"/>
                <a:sym typeface="Quicksand"/>
              </a:rPr>
              <a:t> school uniform</a:t>
            </a:r>
            <a:r>
              <a:rPr lang="en" sz="1000">
                <a:solidFill>
                  <a:schemeClr val="dk1"/>
                </a:solidFill>
                <a:latin typeface="Quicksand"/>
                <a:ea typeface="Quicksand"/>
                <a:cs typeface="Quicksand"/>
                <a:sym typeface="Quicksand"/>
              </a:rPr>
              <a:t>.</a:t>
            </a:r>
            <a:endParaRPr b="0" i="0" sz="1400" u="none" cap="none" strike="noStrike">
              <a:solidFill>
                <a:srgbClr val="000000"/>
              </a:solidFill>
              <a:latin typeface="Arial"/>
              <a:ea typeface="Arial"/>
              <a:cs typeface="Arial"/>
              <a:sym typeface="Arial"/>
            </a:endParaRPr>
          </a:p>
        </p:txBody>
      </p:sp>
      <p:pic>
        <p:nvPicPr>
          <p:cNvPr id="109" name="Google Shape;109;p4"/>
          <p:cNvPicPr preferRelativeResize="0"/>
          <p:nvPr/>
        </p:nvPicPr>
        <p:blipFill>
          <a:blip r:embed="rId4">
            <a:alphaModFix/>
          </a:blip>
          <a:stretch>
            <a:fillRect/>
          </a:stretch>
        </p:blipFill>
        <p:spPr>
          <a:xfrm>
            <a:off x="681750" y="1187138"/>
            <a:ext cx="4744872" cy="34163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13" name="Shape 113"/>
        <p:cNvGrpSpPr/>
        <p:nvPr/>
      </p:nvGrpSpPr>
      <p:grpSpPr>
        <a:xfrm>
          <a:off x="0" y="0"/>
          <a:ext cx="0" cy="0"/>
          <a:chOff x="0" y="0"/>
          <a:chExt cx="0" cy="0"/>
        </a:xfrm>
      </p:grpSpPr>
      <p:sp>
        <p:nvSpPr>
          <p:cNvPr id="114" name="Google Shape;114;p5"/>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5"/>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5"/>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7" name="Google Shape;117;p5"/>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18" name="Google Shape;118;p5"/>
          <p:cNvSpPr txBox="1"/>
          <p:nvPr/>
        </p:nvSpPr>
        <p:spPr>
          <a:xfrm>
            <a:off x="168900" y="69125"/>
            <a:ext cx="2180400" cy="600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Uniform</a:t>
            </a:r>
            <a:endParaRPr b="1" i="1" sz="1400" u="none" cap="none" strike="noStrike">
              <a:solidFill>
                <a:srgbClr val="1C4587"/>
              </a:solidFill>
              <a:latin typeface="Quicksand"/>
              <a:ea typeface="Quicksand"/>
              <a:cs typeface="Quicksand"/>
              <a:sym typeface="Quicksand"/>
            </a:endParaRPr>
          </a:p>
        </p:txBody>
      </p:sp>
      <p:sp>
        <p:nvSpPr>
          <p:cNvPr id="119" name="Google Shape;119;p5"/>
          <p:cNvSpPr txBox="1"/>
          <p:nvPr/>
        </p:nvSpPr>
        <p:spPr>
          <a:xfrm>
            <a:off x="207275" y="591100"/>
            <a:ext cx="5053200" cy="954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chemeClr val="dk1"/>
                </a:solidFill>
                <a:latin typeface="Quicksand"/>
                <a:ea typeface="Quicksand"/>
                <a:cs typeface="Quicksand"/>
                <a:sym typeface="Quicksand"/>
              </a:rPr>
              <a:t>It is our school policy that all children wear school uniform when attending school. School uniform is part of the school ethos and in sending their child/ren to James Wolfe Primary School, parents agree to support our policy.</a:t>
            </a:r>
            <a:endParaRPr b="0" i="0" sz="10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Quicksand"/>
              <a:ea typeface="Quicksand"/>
              <a:cs typeface="Quicksand"/>
              <a:sym typeface="Quicksand"/>
            </a:endParaRPr>
          </a:p>
        </p:txBody>
      </p:sp>
      <p:sp>
        <p:nvSpPr>
          <p:cNvPr id="120" name="Google Shape;120;p5"/>
          <p:cNvSpPr txBox="1"/>
          <p:nvPr/>
        </p:nvSpPr>
        <p:spPr>
          <a:xfrm>
            <a:off x="293525" y="1226325"/>
            <a:ext cx="4289700" cy="30723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rgbClr val="000000"/>
              </a:buClr>
              <a:buSzPts val="1200"/>
              <a:buFont typeface="Arial"/>
              <a:buNone/>
            </a:pPr>
            <a:r>
              <a:rPr b="1" i="0" lang="en" sz="1200" u="none" cap="none" strike="noStrike">
                <a:solidFill>
                  <a:schemeClr val="dk1"/>
                </a:solidFill>
                <a:latin typeface="Quicksand"/>
                <a:ea typeface="Quicksand"/>
                <a:cs typeface="Quicksand"/>
                <a:sym typeface="Quicksand"/>
              </a:rPr>
              <a:t>Our uniform consists of:</a:t>
            </a:r>
            <a:endParaRPr b="1"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120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White polo shirt</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Navy blue sweater or cardigan (we promote the wearing of jumpers/polo shirts with logos but plain versions in the school colours are acceptable)</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Black or grey trousers, shorts or skirts</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Blue checked dress</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Plain socks or tights in school colours (white, black, navy blue or grey)</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Plain headscarves in school colours</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Plain and discreet headbands and hair ties </a:t>
            </a:r>
            <a:endParaRPr b="0" i="0" sz="1200" u="none" cap="none" strike="noStrike">
              <a:solidFill>
                <a:schemeClr val="dk1"/>
              </a:solidFill>
              <a:latin typeface="Quicksand"/>
              <a:ea typeface="Quicksand"/>
              <a:cs typeface="Quicksand"/>
              <a:sym typeface="Quicksand"/>
            </a:endParaRPr>
          </a:p>
          <a:p>
            <a:pPr indent="-304800" lvl="0" marL="457200" marR="0" rtl="0" algn="l">
              <a:lnSpc>
                <a:spcPct val="115000"/>
              </a:lnSpc>
              <a:spcBef>
                <a:spcPts val="0"/>
              </a:spcBef>
              <a:spcAft>
                <a:spcPts val="0"/>
              </a:spcAft>
              <a:buClr>
                <a:schemeClr val="dk1"/>
              </a:buClr>
              <a:buSzPts val="1200"/>
              <a:buFont typeface="Quicksand"/>
              <a:buChar char="●"/>
            </a:pPr>
            <a:r>
              <a:rPr b="0" i="0" lang="en" sz="1200" u="none" cap="none" strike="noStrike">
                <a:solidFill>
                  <a:schemeClr val="dk1"/>
                </a:solidFill>
                <a:latin typeface="Quicksand"/>
                <a:ea typeface="Quicksand"/>
                <a:cs typeface="Quicksand"/>
                <a:sym typeface="Quicksand"/>
              </a:rPr>
              <a:t>A peaked cap for summer protection (sunglasses are not permitted)</a:t>
            </a:r>
            <a:endParaRPr b="0" i="0" sz="1200" u="none" cap="none" strike="noStrike">
              <a:solidFill>
                <a:schemeClr val="dk1"/>
              </a:solidFill>
              <a:latin typeface="Quicksand"/>
              <a:ea typeface="Quicksand"/>
              <a:cs typeface="Quicksand"/>
              <a:sym typeface="Quicksand"/>
            </a:endParaRPr>
          </a:p>
        </p:txBody>
      </p:sp>
      <p:sp>
        <p:nvSpPr>
          <p:cNvPr id="121" name="Google Shape;121;p5"/>
          <p:cNvSpPr txBox="1"/>
          <p:nvPr/>
        </p:nvSpPr>
        <p:spPr>
          <a:xfrm>
            <a:off x="5260475" y="250350"/>
            <a:ext cx="3760200" cy="1731600"/>
          </a:xfrm>
          <a:prstGeom prst="rect">
            <a:avLst/>
          </a:prstGeom>
          <a:solidFill>
            <a:srgbClr val="D9EAD3"/>
          </a:solid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rgbClr val="000000"/>
              </a:buClr>
              <a:buSzPts val="1000"/>
              <a:buFont typeface="Arial"/>
              <a:buNone/>
            </a:pPr>
            <a:r>
              <a:rPr b="1" i="0" lang="en" sz="1000" u="none" cap="none" strike="noStrike">
                <a:solidFill>
                  <a:schemeClr val="dk1"/>
                </a:solidFill>
                <a:latin typeface="Quicksand"/>
                <a:ea typeface="Quicksand"/>
                <a:cs typeface="Quicksand"/>
                <a:sym typeface="Quicksand"/>
              </a:rPr>
              <a:t>Footwear:</a:t>
            </a:r>
            <a:r>
              <a:rPr b="0" i="0" lang="en" sz="1000" u="none" cap="none" strike="noStrike">
                <a:solidFill>
                  <a:schemeClr val="dk1"/>
                </a:solidFill>
                <a:latin typeface="Quicksand"/>
                <a:ea typeface="Quicksand"/>
                <a:cs typeface="Quicksand"/>
                <a:sym typeface="Quicksand"/>
              </a:rPr>
              <a:t>Black flat sensible, safe shoes or ankle high boots with good grip on the sole. Alternatively, smart, black trainers with no white or coloured flashes or patterns. Bright coloured laces are not permitted</a:t>
            </a:r>
            <a:endParaRPr b="0" i="0" sz="1000" u="none" cap="none" strike="noStrike">
              <a:solidFill>
                <a:schemeClr val="dk1"/>
              </a:solidFill>
              <a:latin typeface="Quicksand"/>
              <a:ea typeface="Quicksand"/>
              <a:cs typeface="Quicksand"/>
              <a:sym typeface="Quicksand"/>
            </a:endParaRPr>
          </a:p>
          <a:p>
            <a:pPr indent="0" lvl="0" marL="0" marR="0" rtl="0" algn="l">
              <a:lnSpc>
                <a:spcPct val="115000"/>
              </a:lnSpc>
              <a:spcBef>
                <a:spcPts val="1200"/>
              </a:spcBef>
              <a:spcAft>
                <a:spcPts val="1200"/>
              </a:spcAft>
              <a:buClr>
                <a:srgbClr val="000000"/>
              </a:buClr>
              <a:buSzPts val="1000"/>
              <a:buFont typeface="Arial"/>
              <a:buNone/>
            </a:pPr>
            <a:r>
              <a:rPr b="0" i="0" lang="en" sz="1000" u="none" cap="none" strike="noStrike">
                <a:solidFill>
                  <a:schemeClr val="dk1"/>
                </a:solidFill>
                <a:latin typeface="Quicksand"/>
                <a:ea typeface="Quicksand"/>
                <a:cs typeface="Quicksand"/>
                <a:sym typeface="Quicksand"/>
              </a:rPr>
              <a:t>High heels, flip flops, open-toed sandals, steel toed shoes/boots and greater than ankle high boots are unsafe &amp; not appropriate for school.  Pupils may wear boots to/from school but will need to bring a pair of shoes to change into</a:t>
            </a:r>
            <a:endParaRPr b="0" i="0" sz="1000" u="none" cap="none" strike="noStrike">
              <a:solidFill>
                <a:schemeClr val="dk1"/>
              </a:solidFill>
              <a:latin typeface="Quicksand"/>
              <a:ea typeface="Quicksand"/>
              <a:cs typeface="Quicksand"/>
              <a:sym typeface="Quicksand"/>
            </a:endParaRPr>
          </a:p>
        </p:txBody>
      </p:sp>
      <p:sp>
        <p:nvSpPr>
          <p:cNvPr id="122" name="Google Shape;122;p5"/>
          <p:cNvSpPr txBox="1"/>
          <p:nvPr/>
        </p:nvSpPr>
        <p:spPr>
          <a:xfrm>
            <a:off x="5260475" y="2039988"/>
            <a:ext cx="3760200" cy="1908600"/>
          </a:xfrm>
          <a:prstGeom prst="rect">
            <a:avLst/>
          </a:prstGeom>
          <a:solidFill>
            <a:srgbClr val="D9D2E9"/>
          </a:solid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rgbClr val="000000"/>
              </a:buClr>
              <a:buSzPts val="1000"/>
              <a:buFont typeface="Arial"/>
              <a:buNone/>
            </a:pPr>
            <a:r>
              <a:rPr b="1" i="0" lang="en" sz="1000" u="none" cap="none" strike="noStrike">
                <a:solidFill>
                  <a:schemeClr val="dk1"/>
                </a:solidFill>
                <a:latin typeface="Quicksand"/>
                <a:ea typeface="Quicksand"/>
                <a:cs typeface="Quicksand"/>
                <a:sym typeface="Quicksand"/>
              </a:rPr>
              <a:t>Jewellery: </a:t>
            </a:r>
            <a:r>
              <a:rPr b="0" i="0" lang="en" sz="1000" u="none" cap="none" strike="noStrike">
                <a:solidFill>
                  <a:schemeClr val="dk1"/>
                </a:solidFill>
                <a:latin typeface="Quicksand"/>
                <a:ea typeface="Quicksand"/>
                <a:cs typeface="Quicksand"/>
                <a:sym typeface="Quicksand"/>
              </a:rPr>
              <a:t>It is encouraged that pupils do not wear jewellery to school, especially as individuals become very upset if a treasured piece of jewellery goes missing or is damaged. The only acceptable items of jewellery permitted are small studs for pierced ears and sensible watches. Please note that the school will be unable to take any responsibility for any jewellery/watches lost or damaged.</a:t>
            </a:r>
            <a:endParaRPr b="0" i="0" sz="1000" u="none" cap="none" strike="noStrike">
              <a:solidFill>
                <a:schemeClr val="dk1"/>
              </a:solidFill>
              <a:latin typeface="Quicksand"/>
              <a:ea typeface="Quicksand"/>
              <a:cs typeface="Quicksand"/>
              <a:sym typeface="Quicksand"/>
            </a:endParaRPr>
          </a:p>
          <a:p>
            <a:pPr indent="0" lvl="0" marL="0" marR="0" rtl="0" algn="l">
              <a:lnSpc>
                <a:spcPct val="115000"/>
              </a:lnSpc>
              <a:spcBef>
                <a:spcPts val="1200"/>
              </a:spcBef>
              <a:spcAft>
                <a:spcPts val="1200"/>
              </a:spcAft>
              <a:buClr>
                <a:srgbClr val="000000"/>
              </a:buClr>
              <a:buSzPts val="1000"/>
              <a:buFont typeface="Arial"/>
              <a:buNone/>
            </a:pPr>
            <a:r>
              <a:rPr b="0" i="0" lang="en" sz="1000" u="none" cap="none" strike="noStrike">
                <a:solidFill>
                  <a:schemeClr val="dk1"/>
                </a:solidFill>
                <a:latin typeface="Quicksand"/>
                <a:ea typeface="Quicksand"/>
                <a:cs typeface="Quicksand"/>
                <a:sym typeface="Quicksand"/>
              </a:rPr>
              <a:t>Make up: No make-up is to be worn to school (this includes nail polish)</a:t>
            </a:r>
            <a:endParaRPr b="0" i="0" sz="1000" u="none" cap="none" strike="noStrike">
              <a:solidFill>
                <a:schemeClr val="dk1"/>
              </a:solidFill>
              <a:latin typeface="Quicksand"/>
              <a:ea typeface="Quicksand"/>
              <a:cs typeface="Quicksand"/>
              <a:sym typeface="Quicksand"/>
            </a:endParaRPr>
          </a:p>
        </p:txBody>
      </p:sp>
      <p:sp>
        <p:nvSpPr>
          <p:cNvPr id="123" name="Google Shape;123;p5"/>
          <p:cNvSpPr txBox="1"/>
          <p:nvPr/>
        </p:nvSpPr>
        <p:spPr>
          <a:xfrm>
            <a:off x="5742425" y="4152088"/>
            <a:ext cx="3284100" cy="800400"/>
          </a:xfrm>
          <a:prstGeom prst="rect">
            <a:avLst/>
          </a:prstGeom>
          <a:solidFill>
            <a:srgbClr val="EAD1D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 sz="1000" u="none" cap="none" strike="noStrike">
                <a:solidFill>
                  <a:schemeClr val="dk1"/>
                </a:solidFill>
                <a:latin typeface="Quicksand"/>
                <a:ea typeface="Quicksand"/>
                <a:cs typeface="Quicksand"/>
                <a:sym typeface="Quicksand"/>
              </a:rPr>
              <a:t>Please label all school clothes with your child’s name.</a:t>
            </a:r>
            <a:r>
              <a:rPr b="0" i="0" lang="en" sz="1000" u="none" cap="none" strike="noStrike">
                <a:solidFill>
                  <a:schemeClr val="dk1"/>
                </a:solidFill>
                <a:latin typeface="Quicksand"/>
                <a:ea typeface="Quicksand"/>
                <a:cs typeface="Quicksand"/>
                <a:sym typeface="Quicksand"/>
              </a:rPr>
              <a:t> We do our best to re-unite children with clothes they leave lying around the playground and building. </a:t>
            </a:r>
            <a:endParaRPr b="0" i="0" sz="1000" u="none" cap="none" strike="noStrike">
              <a:solidFill>
                <a:srgbClr val="000000"/>
              </a:solidFill>
              <a:latin typeface="Quicksand"/>
              <a:ea typeface="Quicksand"/>
              <a:cs typeface="Quicksand"/>
              <a:sym typeface="Quicksa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27" name="Shape 127"/>
        <p:cNvGrpSpPr/>
        <p:nvPr/>
      </p:nvGrpSpPr>
      <p:grpSpPr>
        <a:xfrm>
          <a:off x="0" y="0"/>
          <a:ext cx="0" cy="0"/>
          <a:chOff x="0" y="0"/>
          <a:chExt cx="0" cy="0"/>
        </a:xfrm>
      </p:grpSpPr>
      <p:sp>
        <p:nvSpPr>
          <p:cNvPr id="128" name="Google Shape;128;p6"/>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6"/>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6"/>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1" name="Google Shape;131;p6"/>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32" name="Google Shape;132;p6"/>
          <p:cNvSpPr txBox="1"/>
          <p:nvPr/>
        </p:nvSpPr>
        <p:spPr>
          <a:xfrm>
            <a:off x="113558" y="-101523"/>
            <a:ext cx="2180400" cy="600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Homework</a:t>
            </a:r>
            <a:endParaRPr b="1" i="1" sz="1400" u="none" cap="none" strike="noStrike">
              <a:solidFill>
                <a:srgbClr val="1C4587"/>
              </a:solidFill>
              <a:latin typeface="Quicksand"/>
              <a:ea typeface="Quicksand"/>
              <a:cs typeface="Quicksand"/>
              <a:sym typeface="Quicksand"/>
            </a:endParaRPr>
          </a:p>
        </p:txBody>
      </p:sp>
      <p:sp>
        <p:nvSpPr>
          <p:cNvPr id="133" name="Google Shape;133;p6"/>
          <p:cNvSpPr txBox="1"/>
          <p:nvPr/>
        </p:nvSpPr>
        <p:spPr>
          <a:xfrm>
            <a:off x="207300" y="637175"/>
            <a:ext cx="6939900" cy="785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p:txBody>
      </p:sp>
      <p:sp>
        <p:nvSpPr>
          <p:cNvPr id="134" name="Google Shape;134;p6"/>
          <p:cNvSpPr txBox="1"/>
          <p:nvPr/>
        </p:nvSpPr>
        <p:spPr>
          <a:xfrm>
            <a:off x="66824" y="217225"/>
            <a:ext cx="8982000" cy="4063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Homework grids will be sent out half termly throughout the year and uploaded onto Google Classroom.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Children can bring in their homework books throughout the week and books will be returned on </a:t>
            </a:r>
            <a:r>
              <a:rPr b="1" i="0" lang="en" sz="1400" u="none" cap="none" strike="noStrike">
                <a:solidFill>
                  <a:srgbClr val="000000"/>
                </a:solidFill>
                <a:latin typeface="Quicksand"/>
                <a:ea typeface="Quicksand"/>
                <a:cs typeface="Quicksand"/>
                <a:sym typeface="Quicksand"/>
              </a:rPr>
              <a:t>Friday</a:t>
            </a:r>
            <a:r>
              <a:rPr b="0" i="0" lang="en" sz="1400" u="none" cap="none" strike="noStrike">
                <a:solidFill>
                  <a:srgbClr val="000000"/>
                </a:solidFill>
                <a:latin typeface="Quicksand"/>
                <a:ea typeface="Quicksand"/>
                <a:cs typeface="Quicksand"/>
                <a:sym typeface="Quicksand"/>
              </a:rPr>
              <a:t>. Homework handed in on Google Classroom will be checked regularly.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practise 2, 5, 10 times tables with your child.</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practice high frequency words which can be found on Google Classroom.</a:t>
            </a:r>
            <a:endParaRPr b="0" i="0" sz="1400" u="none" cap="none" strike="noStrike">
              <a:solidFill>
                <a:srgbClr val="000000"/>
              </a:solidFill>
              <a:latin typeface="Quicksand"/>
              <a:ea typeface="Quicksand"/>
              <a:cs typeface="Quicksand"/>
              <a:sym typeface="Quicksand"/>
            </a:endParaRPr>
          </a:p>
        </p:txBody>
      </p:sp>
      <p:pic>
        <p:nvPicPr>
          <p:cNvPr id="135" name="Google Shape;135;p6"/>
          <p:cNvPicPr preferRelativeResize="0"/>
          <p:nvPr/>
        </p:nvPicPr>
        <p:blipFill rotWithShape="1">
          <a:blip r:embed="rId4">
            <a:alphaModFix/>
          </a:blip>
          <a:srcRect b="0" l="0" r="0" t="0"/>
          <a:stretch/>
        </p:blipFill>
        <p:spPr>
          <a:xfrm>
            <a:off x="807701" y="794465"/>
            <a:ext cx="4045049" cy="219124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39" name="Shape 139"/>
        <p:cNvGrpSpPr/>
        <p:nvPr/>
      </p:nvGrpSpPr>
      <p:grpSpPr>
        <a:xfrm>
          <a:off x="0" y="0"/>
          <a:ext cx="0" cy="0"/>
          <a:chOff x="0" y="0"/>
          <a:chExt cx="0" cy="0"/>
        </a:xfrm>
      </p:grpSpPr>
      <p:sp>
        <p:nvSpPr>
          <p:cNvPr id="140" name="Google Shape;140;p7"/>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7"/>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7"/>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3" name="Google Shape;143;p7"/>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44" name="Google Shape;144;p7"/>
          <p:cNvSpPr txBox="1"/>
          <p:nvPr/>
        </p:nvSpPr>
        <p:spPr>
          <a:xfrm>
            <a:off x="135527" y="70249"/>
            <a:ext cx="2861301" cy="600134"/>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Home reading</a:t>
            </a:r>
            <a:endParaRPr b="1" i="1" sz="1400" u="none" cap="none" strike="noStrike">
              <a:solidFill>
                <a:srgbClr val="1C4587"/>
              </a:solidFill>
              <a:latin typeface="Quicksand"/>
              <a:ea typeface="Quicksand"/>
              <a:cs typeface="Quicksand"/>
              <a:sym typeface="Quicksand"/>
            </a:endParaRPr>
          </a:p>
        </p:txBody>
      </p:sp>
      <p:sp>
        <p:nvSpPr>
          <p:cNvPr id="145" name="Google Shape;145;p7"/>
          <p:cNvSpPr txBox="1"/>
          <p:nvPr/>
        </p:nvSpPr>
        <p:spPr>
          <a:xfrm>
            <a:off x="207300" y="637175"/>
            <a:ext cx="6939900" cy="785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p:txBody>
      </p:sp>
      <p:sp>
        <p:nvSpPr>
          <p:cNvPr id="146" name="Google Shape;146;p7"/>
          <p:cNvSpPr txBox="1"/>
          <p:nvPr/>
        </p:nvSpPr>
        <p:spPr>
          <a:xfrm>
            <a:off x="561650" y="1020800"/>
            <a:ext cx="7930200" cy="2339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Children will have received a school reading book.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read with your child nightly and record this in their reading records.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Please send in reading books to be changed weekly. These will be changed and returned either the same or the next day.</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Ebooks will also be uploaded to Collins Big Cat weekly.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Children will also have access to the school library, where they can bring home a book which can be read for pleasure.</a:t>
            </a:r>
            <a:endParaRPr b="0" i="0" sz="1400" u="none" cap="none" strike="noStrike">
              <a:solidFill>
                <a:srgbClr val="000000"/>
              </a:solidFill>
              <a:latin typeface="Quicksand"/>
              <a:ea typeface="Quicksand"/>
              <a:cs typeface="Quicksand"/>
              <a:sym typeface="Quicksa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50" name="Shape 150"/>
        <p:cNvGrpSpPr/>
        <p:nvPr/>
      </p:nvGrpSpPr>
      <p:grpSpPr>
        <a:xfrm>
          <a:off x="0" y="0"/>
          <a:ext cx="0" cy="0"/>
          <a:chOff x="0" y="0"/>
          <a:chExt cx="0" cy="0"/>
        </a:xfrm>
      </p:grpSpPr>
      <p:sp>
        <p:nvSpPr>
          <p:cNvPr id="151" name="Google Shape;151;p8"/>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8"/>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8"/>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54" name="Google Shape;154;p8"/>
          <p:cNvPicPr preferRelativeResize="0"/>
          <p:nvPr/>
        </p:nvPicPr>
        <p:blipFill rotWithShape="1">
          <a:blip r:embed="rId3">
            <a:alphaModFix/>
          </a:blip>
          <a:srcRect b="0" l="0" r="0" t="0"/>
          <a:stretch/>
        </p:blipFill>
        <p:spPr>
          <a:xfrm>
            <a:off x="3850300" y="4350747"/>
            <a:ext cx="1620776" cy="694774"/>
          </a:xfrm>
          <a:prstGeom prst="rect">
            <a:avLst/>
          </a:prstGeom>
          <a:noFill/>
          <a:ln>
            <a:noFill/>
          </a:ln>
        </p:spPr>
      </p:pic>
      <p:sp>
        <p:nvSpPr>
          <p:cNvPr id="155" name="Google Shape;155;p8"/>
          <p:cNvSpPr txBox="1"/>
          <p:nvPr/>
        </p:nvSpPr>
        <p:spPr>
          <a:xfrm>
            <a:off x="107475" y="76800"/>
            <a:ext cx="4437300" cy="600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Statutory testing</a:t>
            </a:r>
            <a:endParaRPr b="1" i="1" sz="1400" u="none" cap="none" strike="noStrike">
              <a:solidFill>
                <a:srgbClr val="1C4587"/>
              </a:solidFill>
              <a:latin typeface="Quicksand"/>
              <a:ea typeface="Quicksand"/>
              <a:cs typeface="Quicksand"/>
              <a:sym typeface="Quicksand"/>
            </a:endParaRPr>
          </a:p>
        </p:txBody>
      </p:sp>
      <p:sp>
        <p:nvSpPr>
          <p:cNvPr id="156" name="Google Shape;156;p8"/>
          <p:cNvSpPr txBox="1"/>
          <p:nvPr/>
        </p:nvSpPr>
        <p:spPr>
          <a:xfrm>
            <a:off x="244975" y="1016100"/>
            <a:ext cx="8729700" cy="2124000"/>
          </a:xfrm>
          <a:prstGeom prst="rect">
            <a:avLst/>
          </a:prstGeom>
          <a:solidFill>
            <a:srgbClr val="EAD1D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Quicksand"/>
                <a:ea typeface="Quicksand"/>
                <a:cs typeface="Quicksand"/>
                <a:sym typeface="Quicksand"/>
              </a:rPr>
              <a:t>Year 2</a:t>
            </a:r>
            <a:endParaRPr b="1"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dk1"/>
                </a:solidFill>
                <a:latin typeface="Quicksand"/>
                <a:ea typeface="Quicksand"/>
                <a:cs typeface="Quicksand"/>
                <a:sym typeface="Quicksand"/>
              </a:rPr>
              <a:t>At the end of the year, the teacher will make formal End of Key Stage teacher assessments as directed by the Department for Education in English, maths and science. </a:t>
            </a:r>
            <a:r>
              <a:rPr b="1" i="0" lang="en" sz="1400" u="none" cap="none" strike="noStrike">
                <a:solidFill>
                  <a:srgbClr val="000000"/>
                </a:solidFill>
                <a:latin typeface="Quicksand"/>
                <a:ea typeface="Quicksand"/>
                <a:cs typeface="Quicksand"/>
                <a:sym typeface="Quicksand"/>
              </a:rPr>
              <a:t>The assessments are an indicator of how the children are progressing and achieving at the end of Year 2 and are based on all of their learning and hard work throughout the year, not on how a child performs just on one particular day or in one particular test.</a:t>
            </a:r>
            <a:r>
              <a:rPr b="0" i="0" lang="en" sz="1400" u="none" cap="none" strike="noStrike">
                <a:solidFill>
                  <a:srgbClr val="000000"/>
                </a:solidFill>
                <a:latin typeface="Quicksand"/>
                <a:ea typeface="Quicksand"/>
                <a:cs typeface="Quicksand"/>
                <a:sym typeface="Quicksand"/>
              </a:rPr>
              <a:t> During this time your children will sit a number of SATs papers to help assess their reading and maths. This is done in an informal way and as part of normal lessons so that pupils do not feel worried about the assessments. </a:t>
            </a:r>
            <a:r>
              <a:rPr b="0" i="0" lang="en" sz="1400" u="none" cap="none" strike="noStrike">
                <a:solidFill>
                  <a:schemeClr val="dk1"/>
                </a:solidFill>
                <a:latin typeface="Quicksand"/>
                <a:ea typeface="Quicksand"/>
                <a:cs typeface="Quicksand"/>
                <a:sym typeface="Quicksand"/>
              </a:rPr>
              <a:t>You will receive further information on this later in the year.</a:t>
            </a:r>
            <a:endParaRPr b="0" i="0" sz="1400" u="none" cap="none" strike="noStrike">
              <a:solidFill>
                <a:srgbClr val="000000"/>
              </a:solidFill>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60" name="Shape 160"/>
        <p:cNvGrpSpPr/>
        <p:nvPr/>
      </p:nvGrpSpPr>
      <p:grpSpPr>
        <a:xfrm>
          <a:off x="0" y="0"/>
          <a:ext cx="0" cy="0"/>
          <a:chOff x="0" y="0"/>
          <a:chExt cx="0" cy="0"/>
        </a:xfrm>
      </p:grpSpPr>
      <p:sp>
        <p:nvSpPr>
          <p:cNvPr id="161" name="Google Shape;161;p9"/>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9"/>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9"/>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64" name="Google Shape;164;p9"/>
          <p:cNvPicPr preferRelativeResize="0"/>
          <p:nvPr/>
        </p:nvPicPr>
        <p:blipFill rotWithShape="1">
          <a:blip r:embed="rId3">
            <a:alphaModFix/>
          </a:blip>
          <a:srcRect b="0" l="0" r="0" t="0"/>
          <a:stretch/>
        </p:blipFill>
        <p:spPr>
          <a:xfrm>
            <a:off x="3865650" y="4204897"/>
            <a:ext cx="1620776" cy="694774"/>
          </a:xfrm>
          <a:prstGeom prst="rect">
            <a:avLst/>
          </a:prstGeom>
          <a:noFill/>
          <a:ln>
            <a:noFill/>
          </a:ln>
        </p:spPr>
      </p:pic>
      <p:sp>
        <p:nvSpPr>
          <p:cNvPr id="165" name="Google Shape;165;p9"/>
          <p:cNvSpPr txBox="1"/>
          <p:nvPr/>
        </p:nvSpPr>
        <p:spPr>
          <a:xfrm>
            <a:off x="1228300" y="153550"/>
            <a:ext cx="6402600" cy="1015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700"/>
              <a:buFont typeface="Arial"/>
              <a:buNone/>
            </a:pPr>
            <a:r>
              <a:rPr b="1" i="0" lang="en" sz="2700" u="none" cap="none" strike="noStrike">
                <a:solidFill>
                  <a:srgbClr val="1C4587"/>
                </a:solidFill>
                <a:latin typeface="Quicksand"/>
                <a:ea typeface="Quicksand"/>
                <a:cs typeface="Quicksand"/>
                <a:sym typeface="Quicksand"/>
              </a:rPr>
              <a:t>Special educational needs and or disabilities (SEND)</a:t>
            </a:r>
            <a:endParaRPr b="1" i="1" sz="1400" u="none" cap="none" strike="noStrike">
              <a:solidFill>
                <a:srgbClr val="1C4587"/>
              </a:solidFill>
              <a:latin typeface="Quicksand"/>
              <a:ea typeface="Quicksand"/>
              <a:cs typeface="Quicksand"/>
              <a:sym typeface="Quicksand"/>
            </a:endParaRPr>
          </a:p>
        </p:txBody>
      </p:sp>
      <p:sp>
        <p:nvSpPr>
          <p:cNvPr id="166" name="Google Shape;166;p9"/>
          <p:cNvSpPr txBox="1"/>
          <p:nvPr/>
        </p:nvSpPr>
        <p:spPr>
          <a:xfrm>
            <a:off x="268700" y="1220625"/>
            <a:ext cx="8299800" cy="1693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The SEND coordinator (SENDCo) at James Wolfe Primary School and centre for Deaf children is Carol Minkoulou</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Quicksand"/>
                <a:ea typeface="Quicksand"/>
                <a:cs typeface="Quicksand"/>
                <a:sym typeface="Quicksand"/>
              </a:rPr>
              <a:t>If you have any SEND related concerns, please remember that your class teacher is the first point of contact, as they are the people in class with your children each day. Your class teacher will then share these concerns with Ms </a:t>
            </a:r>
            <a:r>
              <a:rPr b="0" i="0" lang="en" sz="1400" u="none" cap="none" strike="noStrike">
                <a:solidFill>
                  <a:schemeClr val="dk1"/>
                </a:solidFill>
                <a:latin typeface="Quicksand"/>
                <a:ea typeface="Quicksand"/>
                <a:cs typeface="Quicksand"/>
                <a:sym typeface="Quicksand"/>
              </a:rPr>
              <a:t>Minkoulou</a:t>
            </a:r>
            <a:r>
              <a:rPr b="0" i="0" lang="en" sz="1400" u="none" cap="none" strike="noStrike">
                <a:solidFill>
                  <a:srgbClr val="000000"/>
                </a:solidFill>
                <a:latin typeface="Quicksand"/>
                <a:ea typeface="Quicksand"/>
                <a:cs typeface="Quicksand"/>
                <a:sym typeface="Quicksand"/>
              </a:rPr>
              <a:t> so appropriate support can be put in place if needed.</a:t>
            </a:r>
            <a:endParaRPr b="0" i="0" sz="1400" u="none" cap="none" strike="noStrike">
              <a:solidFill>
                <a:srgbClr val="000000"/>
              </a:solidFill>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Jenna Brown</dc:creator>
</cp:coreProperties>
</file>